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handoutMasterIdLst>
    <p:handoutMasterId r:id="rId37"/>
  </p:handoutMasterIdLst>
  <p:sldIdLst>
    <p:sldId id="425" r:id="rId2"/>
    <p:sldId id="537" r:id="rId3"/>
    <p:sldId id="538" r:id="rId4"/>
    <p:sldId id="517" r:id="rId5"/>
    <p:sldId id="563" r:id="rId6"/>
    <p:sldId id="564" r:id="rId7"/>
    <p:sldId id="565" r:id="rId8"/>
    <p:sldId id="566" r:id="rId9"/>
    <p:sldId id="518" r:id="rId10"/>
    <p:sldId id="567" r:id="rId11"/>
    <p:sldId id="539" r:id="rId12"/>
    <p:sldId id="543" r:id="rId13"/>
    <p:sldId id="553" r:id="rId14"/>
    <p:sldId id="554" r:id="rId15"/>
    <p:sldId id="555" r:id="rId16"/>
    <p:sldId id="556" r:id="rId17"/>
    <p:sldId id="557" r:id="rId18"/>
    <p:sldId id="558" r:id="rId19"/>
    <p:sldId id="527" r:id="rId20"/>
    <p:sldId id="544" r:id="rId21"/>
    <p:sldId id="531" r:id="rId22"/>
    <p:sldId id="559" r:id="rId23"/>
    <p:sldId id="562" r:id="rId24"/>
    <p:sldId id="560" r:id="rId25"/>
    <p:sldId id="561" r:id="rId26"/>
    <p:sldId id="569" r:id="rId27"/>
    <p:sldId id="570" r:id="rId28"/>
    <p:sldId id="571" r:id="rId29"/>
    <p:sldId id="568" r:id="rId30"/>
    <p:sldId id="545" r:id="rId31"/>
    <p:sldId id="546" r:id="rId32"/>
    <p:sldId id="541" r:id="rId33"/>
    <p:sldId id="547" r:id="rId34"/>
    <p:sldId id="572" r:id="rId35"/>
  </p:sldIdLst>
  <p:sldSz cx="12192000" cy="6858000"/>
  <p:notesSz cx="6858000" cy="9296400"/>
  <p:embeddedFontLst>
    <p:embeddedFont>
      <p:font typeface="Verdana" panose="020B0604030504040204" pitchFamily="3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Lst>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00FFFF"/>
    <a:srgbClr val="9933FF"/>
    <a:srgbClr val="FFCC66"/>
    <a:srgbClr val="C9FFF1"/>
    <a:srgbClr val="FF33CC"/>
    <a:srgbClr val="FF6600"/>
    <a:srgbClr val="FFCC00"/>
    <a:srgbClr val="FF99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8" autoAdjust="0"/>
    <p:restoredTop sz="99728" autoAdjust="0"/>
  </p:normalViewPr>
  <p:slideViewPr>
    <p:cSldViewPr snapToGrid="0">
      <p:cViewPr varScale="1">
        <p:scale>
          <a:sx n="83" d="100"/>
          <a:sy n="83" d="100"/>
        </p:scale>
        <p:origin x="331" y="77"/>
      </p:cViewPr>
      <p:guideLst>
        <p:guide orient="horz" pos="2160"/>
        <p:guide pos="3840"/>
      </p:guideLst>
    </p:cSldViewPr>
  </p:slideViewPr>
  <p:outlineViewPr>
    <p:cViewPr>
      <p:scale>
        <a:sx n="33" d="100"/>
        <a:sy n="33" d="100"/>
      </p:scale>
      <p:origin x="0" y="2238"/>
    </p:cViewPr>
  </p:outlineViewPr>
  <p:notesTextViewPr>
    <p:cViewPr>
      <p:scale>
        <a:sx n="100" d="100"/>
        <a:sy n="100" d="100"/>
      </p:scale>
      <p:origin x="0" y="0"/>
    </p:cViewPr>
  </p:notesTextViewPr>
  <p:sorterViewPr>
    <p:cViewPr>
      <p:scale>
        <a:sx n="66" d="100"/>
        <a:sy n="66" d="100"/>
      </p:scale>
      <p:origin x="0" y="-2395"/>
    </p:cViewPr>
  </p:sorterViewPr>
  <p:notesViewPr>
    <p:cSldViewPr snapToGrid="0">
      <p:cViewPr varScale="1">
        <p:scale>
          <a:sx n="68" d="100"/>
          <a:sy n="68" d="100"/>
        </p:scale>
        <p:origin x="-1838" y="-7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defTabSz="931863">
              <a:defRPr sz="1200">
                <a:latin typeface="Times New Roman" pitchFamily="18" charset="0"/>
              </a:defRPr>
            </a:lvl1pPr>
          </a:lstStyle>
          <a:p>
            <a:endParaRPr lang="en-US" dirty="0"/>
          </a:p>
        </p:txBody>
      </p:sp>
      <p:sp>
        <p:nvSpPr>
          <p:cNvPr id="18435" name="Rectangle 3"/>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Times New Roman" pitchFamily="18" charset="0"/>
              </a:defRPr>
            </a:lvl1pPr>
          </a:lstStyle>
          <a:p>
            <a:endParaRPr lang="en-US" dirty="0"/>
          </a:p>
        </p:txBody>
      </p:sp>
      <p:sp>
        <p:nvSpPr>
          <p:cNvPr id="18436" name="Rectangle 4"/>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defTabSz="931863">
              <a:defRPr sz="1200">
                <a:latin typeface="Times New Roman" pitchFamily="18" charset="0"/>
              </a:defRPr>
            </a:lvl1pPr>
          </a:lstStyle>
          <a:p>
            <a:endParaRPr lang="en-US" dirty="0"/>
          </a:p>
        </p:txBody>
      </p:sp>
      <p:sp>
        <p:nvSpPr>
          <p:cNvPr id="18437" name="Rectangle 5"/>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atin typeface="Times New Roman" pitchFamily="18" charset="0"/>
              </a:defRPr>
            </a:lvl1pPr>
          </a:lstStyle>
          <a:p>
            <a:fld id="{EB9B4071-1A95-4321-9C8B-060DF11AA73A}" type="slidenum">
              <a:rPr lang="en-US"/>
              <a:pPr/>
              <a:t>‹#›</a:t>
            </a:fld>
            <a:endParaRPr lang="en-US" dirty="0"/>
          </a:p>
        </p:txBody>
      </p:sp>
    </p:spTree>
    <p:extLst>
      <p:ext uri="{BB962C8B-B14F-4D97-AF65-F5344CB8AC3E}">
        <p14:creationId xmlns:p14="http://schemas.microsoft.com/office/powerpoint/2010/main" val="575106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defRPr>
            </a:lvl1pPr>
          </a:lstStyle>
          <a:p>
            <a:endParaRPr lang="en-US" dirty="0"/>
          </a:p>
        </p:txBody>
      </p:sp>
      <p:sp>
        <p:nvSpPr>
          <p:cNvPr id="409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endParaRPr lang="en-US" dirty="0"/>
          </a:p>
        </p:txBody>
      </p:sp>
      <p:sp>
        <p:nvSpPr>
          <p:cNvPr id="40964" name="Rectangle 4"/>
          <p:cNvSpPr>
            <a:spLocks noGrp="1" noRot="1" noChangeAspect="1" noChangeArrowheads="1" noTextEdit="1"/>
          </p:cNvSpPr>
          <p:nvPr>
            <p:ph type="sldImg" idx="2"/>
          </p:nvPr>
        </p:nvSpPr>
        <p:spPr bwMode="auto">
          <a:xfrm>
            <a:off x="314325" y="685800"/>
            <a:ext cx="6229350" cy="350520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914400" y="4419600"/>
            <a:ext cx="50292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88392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defRPr>
            </a:lvl1pPr>
          </a:lstStyle>
          <a:p>
            <a:endParaRPr lang="en-US" dirty="0"/>
          </a:p>
        </p:txBody>
      </p:sp>
      <p:sp>
        <p:nvSpPr>
          <p:cNvPr id="40967" name="Rectangle 7"/>
          <p:cNvSpPr>
            <a:spLocks noGrp="1" noChangeArrowheads="1"/>
          </p:cNvSpPr>
          <p:nvPr>
            <p:ph type="sldNum" sz="quarter" idx="5"/>
          </p:nvPr>
        </p:nvSpPr>
        <p:spPr bwMode="auto">
          <a:xfrm>
            <a:off x="3886200" y="88392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fld id="{A719141C-1C90-419D-AC29-FCAD61723243}" type="slidenum">
              <a:rPr lang="en-US"/>
              <a:pPr/>
              <a:t>‹#›</a:t>
            </a:fld>
            <a:endParaRPr lang="en-US" dirty="0"/>
          </a:p>
        </p:txBody>
      </p:sp>
    </p:spTree>
    <p:extLst>
      <p:ext uri="{BB962C8B-B14F-4D97-AF65-F5344CB8AC3E}">
        <p14:creationId xmlns:p14="http://schemas.microsoft.com/office/powerpoint/2010/main" val="24964096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F011F-E51B-46BA-9C73-75AE55CBA968}" type="slidenum">
              <a:rPr lang="en-US"/>
              <a:pPr/>
              <a:t>1</a:t>
            </a:fld>
            <a:endParaRPr lang="en-US" dirty="0"/>
          </a:p>
        </p:txBody>
      </p:sp>
      <p:sp>
        <p:nvSpPr>
          <p:cNvPr id="378882" name="Rectangle 2"/>
          <p:cNvSpPr>
            <a:spLocks noGrp="1" noRot="1" noChangeAspect="1" noChangeArrowheads="1" noTextEdit="1"/>
          </p:cNvSpPr>
          <p:nvPr>
            <p:ph type="sldImg"/>
          </p:nvPr>
        </p:nvSpPr>
        <p:spPr>
          <a:xfrm>
            <a:off x="314325" y="685800"/>
            <a:ext cx="6229350" cy="3505200"/>
          </a:xfrm>
          <a:ln/>
        </p:spPr>
      </p:sp>
      <p:sp>
        <p:nvSpPr>
          <p:cNvPr id="3788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4325" y="685800"/>
            <a:ext cx="6229350" cy="3505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9141C-1C90-419D-AC29-FCAD61723243}" type="slidenum">
              <a:rPr lang="en-US" smtClean="0"/>
              <a:pPr/>
              <a:t>20</a:t>
            </a:fld>
            <a:endParaRPr lang="en-US" dirty="0"/>
          </a:p>
        </p:txBody>
      </p:sp>
    </p:spTree>
    <p:extLst>
      <p:ext uri="{BB962C8B-B14F-4D97-AF65-F5344CB8AC3E}">
        <p14:creationId xmlns:p14="http://schemas.microsoft.com/office/powerpoint/2010/main" val="2563125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64CE275-E46A-456A-9874-4CF35948B9B8}" type="slidenum">
              <a:rPr lang="en-US" smtClean="0"/>
              <a:pPr/>
              <a:t>32</a:t>
            </a:fld>
            <a:endParaRPr lang="en-US"/>
          </a:p>
        </p:txBody>
      </p:sp>
      <p:sp>
        <p:nvSpPr>
          <p:cNvPr id="80899" name="Rectangle 2"/>
          <p:cNvSpPr>
            <a:spLocks noGrp="1" noRot="1" noChangeAspect="1" noChangeArrowheads="1" noTextEdit="1"/>
          </p:cNvSpPr>
          <p:nvPr>
            <p:ph type="sldImg"/>
          </p:nvPr>
        </p:nvSpPr>
        <p:spPr>
          <a:xfrm>
            <a:off x="314325" y="685800"/>
            <a:ext cx="6229350" cy="3505200"/>
          </a:xfrm>
          <a:ln/>
        </p:spPr>
      </p:sp>
      <p:sp>
        <p:nvSpPr>
          <p:cNvPr id="809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64CE275-E46A-456A-9874-4CF35948B9B8}" type="slidenum">
              <a:rPr lang="en-US" smtClean="0"/>
              <a:pPr/>
              <a:t>2</a:t>
            </a:fld>
            <a:endParaRPr lang="en-US" dirty="0"/>
          </a:p>
        </p:txBody>
      </p:sp>
      <p:sp>
        <p:nvSpPr>
          <p:cNvPr id="80899" name="Rectangle 2"/>
          <p:cNvSpPr>
            <a:spLocks noGrp="1" noRot="1" noChangeAspect="1" noChangeArrowheads="1" noTextEdit="1"/>
          </p:cNvSpPr>
          <p:nvPr>
            <p:ph type="sldImg"/>
          </p:nvPr>
        </p:nvSpPr>
        <p:spPr>
          <a:xfrm>
            <a:off x="314325" y="685800"/>
            <a:ext cx="6229350" cy="3505200"/>
          </a:xfrm>
          <a:ln/>
        </p:spPr>
      </p:sp>
      <p:sp>
        <p:nvSpPr>
          <p:cNvPr id="8090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64CE275-E46A-456A-9874-4CF35948B9B8}" type="slidenum">
              <a:rPr lang="en-US" smtClean="0"/>
              <a:pPr/>
              <a:t>3</a:t>
            </a:fld>
            <a:endParaRPr lang="en-US" dirty="0"/>
          </a:p>
        </p:txBody>
      </p:sp>
      <p:sp>
        <p:nvSpPr>
          <p:cNvPr id="80899" name="Rectangle 2"/>
          <p:cNvSpPr>
            <a:spLocks noGrp="1" noRot="1" noChangeAspect="1" noChangeArrowheads="1" noTextEdit="1"/>
          </p:cNvSpPr>
          <p:nvPr>
            <p:ph type="sldImg"/>
          </p:nvPr>
        </p:nvSpPr>
        <p:spPr>
          <a:xfrm>
            <a:off x="314325" y="685800"/>
            <a:ext cx="6229350" cy="3505200"/>
          </a:xfrm>
          <a:ln/>
        </p:spPr>
      </p:sp>
      <p:sp>
        <p:nvSpPr>
          <p:cNvPr id="8090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1C32B436-666E-4C6B-AFCA-C0EFAE92FD36}" type="slidenum">
              <a:rPr lang="en-US" smtClean="0"/>
              <a:pPr/>
              <a:t>4</a:t>
            </a:fld>
            <a:endParaRPr lang="en-US" dirty="0"/>
          </a:p>
        </p:txBody>
      </p:sp>
      <p:sp>
        <p:nvSpPr>
          <p:cNvPr id="48131" name="Rectangle 2"/>
          <p:cNvSpPr>
            <a:spLocks noGrp="1" noRot="1" noChangeAspect="1" noChangeArrowheads="1" noTextEdit="1"/>
          </p:cNvSpPr>
          <p:nvPr>
            <p:ph type="sldImg"/>
          </p:nvPr>
        </p:nvSpPr>
        <p:spPr>
          <a:xfrm>
            <a:off x="314325" y="685800"/>
            <a:ext cx="6229350" cy="350520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1AACF2B-8A53-4AD3-B07B-EF4ECB5D3BFA}" type="slidenum">
              <a:rPr lang="en-US" smtClean="0"/>
              <a:pPr/>
              <a:t>9</a:t>
            </a:fld>
            <a:endParaRPr lang="en-US" dirty="0"/>
          </a:p>
        </p:txBody>
      </p:sp>
      <p:sp>
        <p:nvSpPr>
          <p:cNvPr id="50179" name="Rectangle 2"/>
          <p:cNvSpPr>
            <a:spLocks noGrp="1" noRot="1" noChangeAspect="1" noChangeArrowheads="1" noTextEdit="1"/>
          </p:cNvSpPr>
          <p:nvPr>
            <p:ph type="sldImg"/>
          </p:nvPr>
        </p:nvSpPr>
        <p:spPr>
          <a:xfrm>
            <a:off x="314325" y="685800"/>
            <a:ext cx="6229350" cy="3505200"/>
          </a:xfrm>
          <a:ln/>
        </p:spPr>
      </p:sp>
      <p:sp>
        <p:nvSpPr>
          <p:cNvPr id="5018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1AACF2B-8A53-4AD3-B07B-EF4ECB5D3BFA}" type="slidenum">
              <a:rPr lang="en-US" smtClean="0"/>
              <a:pPr/>
              <a:t>10</a:t>
            </a:fld>
            <a:endParaRPr lang="en-US" dirty="0"/>
          </a:p>
        </p:txBody>
      </p:sp>
      <p:sp>
        <p:nvSpPr>
          <p:cNvPr id="50179" name="Rectangle 2"/>
          <p:cNvSpPr>
            <a:spLocks noGrp="1" noRot="1" noChangeAspect="1" noChangeArrowheads="1" noTextEdit="1"/>
          </p:cNvSpPr>
          <p:nvPr>
            <p:ph type="sldImg"/>
          </p:nvPr>
        </p:nvSpPr>
        <p:spPr>
          <a:xfrm>
            <a:off x="314325" y="685800"/>
            <a:ext cx="6229350" cy="3505200"/>
          </a:xfrm>
          <a:ln/>
        </p:spPr>
      </p:sp>
      <p:sp>
        <p:nvSpPr>
          <p:cNvPr id="501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962510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1AACF2B-8A53-4AD3-B07B-EF4ECB5D3BFA}" type="slidenum">
              <a:rPr lang="en-US" smtClean="0"/>
              <a:pPr/>
              <a:t>11</a:t>
            </a:fld>
            <a:endParaRPr lang="en-US" dirty="0"/>
          </a:p>
        </p:txBody>
      </p:sp>
      <p:sp>
        <p:nvSpPr>
          <p:cNvPr id="50179" name="Rectangle 2"/>
          <p:cNvSpPr>
            <a:spLocks noGrp="1" noRot="1" noChangeAspect="1" noChangeArrowheads="1" noTextEdit="1"/>
          </p:cNvSpPr>
          <p:nvPr>
            <p:ph type="sldImg"/>
          </p:nvPr>
        </p:nvSpPr>
        <p:spPr>
          <a:xfrm>
            <a:off x="314325" y="685800"/>
            <a:ext cx="6229350" cy="3505200"/>
          </a:xfrm>
          <a:ln/>
        </p:spPr>
      </p:sp>
      <p:sp>
        <p:nvSpPr>
          <p:cNvPr id="5018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64CE275-E46A-456A-9874-4CF35948B9B8}" type="slidenum">
              <a:rPr lang="en-US" smtClean="0"/>
              <a:pPr/>
              <a:t>12</a:t>
            </a:fld>
            <a:endParaRPr lang="en-US" dirty="0"/>
          </a:p>
        </p:txBody>
      </p:sp>
      <p:sp>
        <p:nvSpPr>
          <p:cNvPr id="80899" name="Rectangle 2"/>
          <p:cNvSpPr>
            <a:spLocks noGrp="1" noRot="1" noChangeAspect="1" noChangeArrowheads="1" noTextEdit="1"/>
          </p:cNvSpPr>
          <p:nvPr>
            <p:ph type="sldImg"/>
          </p:nvPr>
        </p:nvSpPr>
        <p:spPr>
          <a:xfrm>
            <a:off x="314325" y="685800"/>
            <a:ext cx="6229350" cy="3505200"/>
          </a:xfrm>
          <a:ln/>
        </p:spPr>
      </p:sp>
      <p:sp>
        <p:nvSpPr>
          <p:cNvPr id="80900"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4325" y="685800"/>
            <a:ext cx="6229350" cy="3505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9141C-1C90-419D-AC29-FCAD61723243}" type="slidenum">
              <a:rPr lang="en-US" smtClean="0"/>
              <a:pPr/>
              <a:t>19</a:t>
            </a:fld>
            <a:endParaRPr lang="en-US" dirty="0"/>
          </a:p>
        </p:txBody>
      </p:sp>
    </p:spTree>
    <p:extLst>
      <p:ext uri="{BB962C8B-B14F-4D97-AF65-F5344CB8AC3E}">
        <p14:creationId xmlns:p14="http://schemas.microsoft.com/office/powerpoint/2010/main" val="2085664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E1D93D6D-9264-45D7-B51F-F50F5410BD2A}"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E94B41FA-C6DD-4C34-BDB5-ED8A0741B10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CA66DE23-2262-4231-BF75-90B064A3B1DD}"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2C774E21-B108-4F45-9482-F7980780714E}"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993B6E4-81A1-4533-A58E-D7FC35817479}"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B24C625B-0EE7-4ED5-91AA-27485C66C28C}"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5C026DEB-DDE0-49BE-9732-3FF6B505991E}"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0D0F2632-0614-42FA-8235-23BAEF2DD280}"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355FDF50-845C-4D24-A391-F933A694DEE1}"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A81A6E60-9438-4A1A-AE0B-F8C449DFA4AA}"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5A855E23-6A1C-4337-AF65-77CD10129F58}"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3366">
                <a:gamma/>
                <a:shade val="0"/>
                <a:invGamma/>
              </a:srgbClr>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endParaRPr lang="en-US" dirty="0"/>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dirty="0"/>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CA85DF6-08A2-4DFD-A6AE-831E033036CB}" type="slidenum">
              <a:rPr lang="en-US"/>
              <a:pPr/>
              <a:t>‹#›</a:t>
            </a:fld>
            <a:endParaRPr lang="en-US" dirty="0"/>
          </a:p>
        </p:txBody>
      </p:sp>
      <p:sp>
        <p:nvSpPr>
          <p:cNvPr id="1031" name="Line 7"/>
          <p:cNvSpPr>
            <a:spLocks noChangeShapeType="1"/>
          </p:cNvSpPr>
          <p:nvPr userDrawn="1"/>
        </p:nvSpPr>
        <p:spPr bwMode="auto">
          <a:xfrm>
            <a:off x="0" y="6802438"/>
            <a:ext cx="12192000" cy="0"/>
          </a:xfrm>
          <a:prstGeom prst="line">
            <a:avLst/>
          </a:prstGeom>
          <a:noFill/>
          <a:ln w="44450">
            <a:solidFill>
              <a:srgbClr val="FF9900"/>
            </a:solidFill>
            <a:round/>
            <a:headEnd/>
            <a:tailEnd/>
          </a:ln>
          <a:effectLst/>
        </p:spPr>
        <p:txBody>
          <a:bodyPr/>
          <a:lstStyle/>
          <a:p>
            <a:endParaRPr lang="en-US" dirty="0"/>
          </a:p>
        </p:txBody>
      </p:sp>
      <p:sp>
        <p:nvSpPr>
          <p:cNvPr id="1032" name="Line 8"/>
          <p:cNvSpPr>
            <a:spLocks noChangeShapeType="1"/>
          </p:cNvSpPr>
          <p:nvPr userDrawn="1"/>
        </p:nvSpPr>
        <p:spPr bwMode="auto">
          <a:xfrm>
            <a:off x="0" y="1092200"/>
            <a:ext cx="12192000" cy="0"/>
          </a:xfrm>
          <a:prstGeom prst="line">
            <a:avLst/>
          </a:prstGeom>
          <a:noFill/>
          <a:ln w="47625">
            <a:solidFill>
              <a:srgbClr val="FF9900"/>
            </a:solidFill>
            <a:round/>
            <a:headEnd/>
            <a:tailEnd/>
          </a:ln>
          <a:effectLst/>
        </p:spPr>
        <p:txBody>
          <a:bodyPr/>
          <a:lstStyle/>
          <a:p>
            <a:endParaRPr lang="en-US" dirty="0"/>
          </a:p>
        </p:txBody>
      </p:sp>
      <p:sp>
        <p:nvSpPr>
          <p:cNvPr id="1033" name="Line 9"/>
          <p:cNvSpPr>
            <a:spLocks noChangeShapeType="1"/>
          </p:cNvSpPr>
          <p:nvPr userDrawn="1"/>
        </p:nvSpPr>
        <p:spPr bwMode="auto">
          <a:xfrm>
            <a:off x="0" y="1122363"/>
            <a:ext cx="12192000" cy="0"/>
          </a:xfrm>
          <a:prstGeom prst="line">
            <a:avLst/>
          </a:prstGeom>
          <a:noFill/>
          <a:ln w="22225">
            <a:solidFill>
              <a:srgbClr val="FF0000"/>
            </a:solidFill>
            <a:round/>
            <a:headEnd/>
            <a:tailEnd/>
          </a:ln>
          <a:effectLst/>
        </p:spPr>
        <p:txBody>
          <a:bodyPr/>
          <a:lstStyle/>
          <a:p>
            <a:endParaRPr lang="en-US" dirty="0"/>
          </a:p>
        </p:txBody>
      </p:sp>
      <p:sp>
        <p:nvSpPr>
          <p:cNvPr id="1034" name="Line 10"/>
          <p:cNvSpPr>
            <a:spLocks noChangeShapeType="1"/>
          </p:cNvSpPr>
          <p:nvPr userDrawn="1"/>
        </p:nvSpPr>
        <p:spPr bwMode="auto">
          <a:xfrm>
            <a:off x="-12700" y="1103313"/>
            <a:ext cx="12192000" cy="0"/>
          </a:xfrm>
          <a:prstGeom prst="line">
            <a:avLst/>
          </a:prstGeom>
          <a:noFill/>
          <a:ln w="22225">
            <a:solidFill>
              <a:srgbClr val="FFCC00"/>
            </a:solidFill>
            <a:round/>
            <a:headEnd/>
            <a:tailEnd/>
          </a:ln>
          <a:effectLst/>
        </p:spPr>
        <p:txBody>
          <a:bodyPr/>
          <a:lstStyle/>
          <a:p>
            <a:endParaRPr lang="en-US" dirty="0"/>
          </a:p>
        </p:txBody>
      </p:sp>
      <p:sp>
        <p:nvSpPr>
          <p:cNvPr id="1035" name="Line 11"/>
          <p:cNvSpPr>
            <a:spLocks noChangeShapeType="1"/>
          </p:cNvSpPr>
          <p:nvPr userDrawn="1"/>
        </p:nvSpPr>
        <p:spPr bwMode="auto">
          <a:xfrm>
            <a:off x="-6350" y="6826250"/>
            <a:ext cx="12192001" cy="0"/>
          </a:xfrm>
          <a:prstGeom prst="line">
            <a:avLst/>
          </a:prstGeom>
          <a:noFill/>
          <a:ln w="22225">
            <a:solidFill>
              <a:srgbClr val="FF0000"/>
            </a:solidFill>
            <a:round/>
            <a:headEnd/>
            <a:tailEnd/>
          </a:ln>
          <a:effectLst/>
        </p:spPr>
        <p:txBody>
          <a:body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hyperlink" Target="http://www.neotomadb.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w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jp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3.png"/><Relationship Id="rId9" Type="http://schemas.openxmlformats.org/officeDocument/2006/relationships/image" Target="../media/image48.jpe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jpe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LogoPollenHRC.png"/>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54497" y="1"/>
            <a:ext cx="1828800" cy="1362075"/>
          </a:xfrm>
          <a:prstGeom prst="rect">
            <a:avLst/>
          </a:prstGeom>
          <a:noFill/>
          <a:ln w="9525">
            <a:noFill/>
            <a:miter lim="800000"/>
            <a:headEnd/>
            <a:tailEnd/>
          </a:ln>
        </p:spPr>
      </p:pic>
      <p:sp>
        <p:nvSpPr>
          <p:cNvPr id="5" name="Text Box 2"/>
          <p:cNvSpPr txBox="1">
            <a:spLocks noChangeArrowheads="1"/>
          </p:cNvSpPr>
          <p:nvPr/>
        </p:nvSpPr>
        <p:spPr bwMode="auto">
          <a:xfrm>
            <a:off x="508998" y="1345434"/>
            <a:ext cx="11080965" cy="2062103"/>
          </a:xfrm>
          <a:prstGeom prst="rect">
            <a:avLst/>
          </a:prstGeom>
          <a:noFill/>
          <a:ln w="9525" algn="ctr">
            <a:noFill/>
            <a:miter lim="800000"/>
            <a:headEnd/>
            <a:tailEnd/>
          </a:ln>
          <a:effectLst/>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3200" b="1" dirty="0">
                <a:ln w="50800"/>
                <a:solidFill>
                  <a:schemeClr val="bg1">
                    <a:shade val="50000"/>
                  </a:schemeClr>
                </a:solidFill>
                <a:latin typeface="Calibri" panose="020F0502020204030204" pitchFamily="34" charset="0"/>
              </a:rPr>
              <a:t>The Neotoma Paleoecology Database:</a:t>
            </a:r>
          </a:p>
          <a:p>
            <a:r>
              <a:rPr lang="en-US" sz="3200" b="1" dirty="0">
                <a:ln w="50800"/>
                <a:solidFill>
                  <a:schemeClr val="bg1">
                    <a:shade val="50000"/>
                  </a:schemeClr>
                </a:solidFill>
                <a:latin typeface="Calibri" panose="020F0502020204030204" pitchFamily="34" charset="0"/>
              </a:rPr>
              <a:t>Community-led Cyberinfrastructure for </a:t>
            </a:r>
          </a:p>
          <a:p>
            <a:r>
              <a:rPr lang="en-US" sz="3200" b="1" dirty="0">
                <a:ln w="50800"/>
                <a:solidFill>
                  <a:schemeClr val="bg1">
                    <a:shade val="50000"/>
                  </a:schemeClr>
                </a:solidFill>
                <a:latin typeface="Calibri" panose="020F0502020204030204" pitchFamily="34" charset="0"/>
              </a:rPr>
              <a:t>Global Change Research</a:t>
            </a:r>
          </a:p>
          <a:p>
            <a:r>
              <a:rPr lang="en-US" sz="3200" b="1" dirty="0">
                <a:ln w="50800"/>
                <a:solidFill>
                  <a:schemeClr val="bg1">
                    <a:shade val="50000"/>
                  </a:schemeClr>
                </a:solidFill>
                <a:latin typeface="Calibri" panose="020F0502020204030204" pitchFamily="34" charset="0"/>
              </a:rPr>
              <a:t> (</a:t>
            </a:r>
            <a:r>
              <a:rPr lang="en-US" sz="3200" b="1" dirty="0">
                <a:ln w="50800"/>
                <a:solidFill>
                  <a:schemeClr val="accent1">
                    <a:lumMod val="60000"/>
                    <a:lumOff val="40000"/>
                  </a:schemeClr>
                </a:solidFill>
                <a:latin typeface="Calibri" pitchFamily="34" charset="0"/>
                <a:hlinkClick r:id="rId4"/>
              </a:rPr>
              <a:t>www.neotomadb.org</a:t>
            </a:r>
            <a:r>
              <a:rPr lang="en-US" sz="3200" b="1" dirty="0">
                <a:ln w="50800"/>
                <a:solidFill>
                  <a:schemeClr val="bg1">
                    <a:shade val="50000"/>
                  </a:schemeClr>
                </a:solidFill>
                <a:latin typeface="Calibri" pitchFamily="34" charset="0"/>
              </a:rPr>
              <a:t>)</a:t>
            </a:r>
            <a:endParaRPr lang="en-US" sz="3600" b="1" dirty="0">
              <a:ln w="50800"/>
              <a:solidFill>
                <a:schemeClr val="bg1">
                  <a:shade val="50000"/>
                </a:schemeClr>
              </a:solidFill>
              <a:latin typeface="Calibri" pitchFamily="34" charset="0"/>
            </a:endParaRPr>
          </a:p>
        </p:txBody>
      </p:sp>
      <p:pic>
        <p:nvPicPr>
          <p:cNvPr id="7" name="Picture 6" descr="nsf1.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5857" y="4131210"/>
            <a:ext cx="1581150" cy="1590675"/>
          </a:xfrm>
          <a:prstGeom prst="rect">
            <a:avLst/>
          </a:prstGeom>
        </p:spPr>
      </p:pic>
      <p:sp>
        <p:nvSpPr>
          <p:cNvPr id="8" name="Text Box 2"/>
          <p:cNvSpPr txBox="1">
            <a:spLocks noChangeArrowheads="1"/>
          </p:cNvSpPr>
          <p:nvPr/>
        </p:nvSpPr>
        <p:spPr bwMode="auto">
          <a:xfrm>
            <a:off x="9382902" y="5678739"/>
            <a:ext cx="2207061" cy="830997"/>
          </a:xfrm>
          <a:prstGeom prst="rect">
            <a:avLst/>
          </a:prstGeom>
          <a:noFill/>
          <a:ln w="9525" algn="ctr">
            <a:noFill/>
            <a:miter lim="800000"/>
            <a:headEnd/>
            <a:tailEnd/>
          </a:ln>
          <a:effectLst/>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2400" b="1" dirty="0">
                <a:ln w="50800"/>
                <a:solidFill>
                  <a:schemeClr val="bg1">
                    <a:shade val="50000"/>
                  </a:schemeClr>
                </a:solidFill>
                <a:latin typeface="Calibri" pitchFamily="34" charset="0"/>
              </a:rPr>
              <a:t>Geoinformatics Program</a:t>
            </a:r>
          </a:p>
        </p:txBody>
      </p:sp>
      <p:sp>
        <p:nvSpPr>
          <p:cNvPr id="9" name="Rectangle 8"/>
          <p:cNvSpPr/>
          <p:nvPr/>
        </p:nvSpPr>
        <p:spPr>
          <a:xfrm>
            <a:off x="2265411" y="117483"/>
            <a:ext cx="7117491" cy="830997"/>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a:ln/>
                <a:solidFill>
                  <a:schemeClr val="accent3"/>
                </a:solidFill>
                <a:latin typeface="Calibri" pitchFamily="34" charset="0"/>
              </a:rPr>
              <a:t>American Quaternary Association</a:t>
            </a:r>
          </a:p>
          <a:p>
            <a:r>
              <a:rPr lang="en-US" sz="2400" b="1" dirty="0">
                <a:ln/>
                <a:solidFill>
                  <a:schemeClr val="accent3"/>
                </a:solidFill>
                <a:latin typeface="Calibri" pitchFamily="34" charset="0"/>
              </a:rPr>
              <a:t>Santa Fe, New Mexico, June 29-July 1, 2016</a:t>
            </a:r>
          </a:p>
        </p:txBody>
      </p:sp>
      <p:sp>
        <p:nvSpPr>
          <p:cNvPr id="11" name="Text Box 2"/>
          <p:cNvSpPr txBox="1">
            <a:spLocks noChangeArrowheads="1"/>
          </p:cNvSpPr>
          <p:nvPr/>
        </p:nvSpPr>
        <p:spPr bwMode="auto">
          <a:xfrm>
            <a:off x="380200" y="3726248"/>
            <a:ext cx="5669280" cy="2862322"/>
          </a:xfrm>
          <a:prstGeom prst="rect">
            <a:avLst/>
          </a:prstGeom>
          <a:noFill/>
          <a:ln w="9525" algn="ctr">
            <a:noFill/>
            <a:miter lim="800000"/>
            <a:headEnd/>
            <a:tailEnd/>
          </a:ln>
          <a:effectLst/>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b="1" dirty="0">
                <a:ln w="50800"/>
                <a:solidFill>
                  <a:schemeClr val="bg1">
                    <a:shade val="50000"/>
                  </a:schemeClr>
                </a:solidFill>
                <a:latin typeface="Calibri" pitchFamily="34" charset="0"/>
              </a:rPr>
              <a:t>Eric C. Grimm, University of Minnesota</a:t>
            </a:r>
          </a:p>
          <a:p>
            <a:pPr algn="l"/>
            <a:r>
              <a:rPr lang="en-US" b="1" dirty="0">
                <a:ln w="50800"/>
                <a:solidFill>
                  <a:schemeClr val="bg1">
                    <a:shade val="50000"/>
                  </a:schemeClr>
                </a:solidFill>
                <a:latin typeface="Calibri" pitchFamily="34" charset="0"/>
              </a:rPr>
              <a:t>Allan C. Ashworth, North Dakota State University</a:t>
            </a:r>
          </a:p>
          <a:p>
            <a:pPr algn="l"/>
            <a:r>
              <a:rPr lang="en-US" b="1" dirty="0">
                <a:ln w="50800"/>
                <a:solidFill>
                  <a:schemeClr val="bg1">
                    <a:shade val="50000"/>
                  </a:schemeClr>
                </a:solidFill>
                <a:latin typeface="Calibri" pitchFamily="34" charset="0"/>
              </a:rPr>
              <a:t>Brian Bills, Pennsylvania State University</a:t>
            </a:r>
          </a:p>
          <a:p>
            <a:pPr algn="l"/>
            <a:r>
              <a:rPr lang="en-US" b="1" dirty="0">
                <a:ln w="50800"/>
                <a:solidFill>
                  <a:schemeClr val="bg1">
                    <a:shade val="50000"/>
                  </a:schemeClr>
                </a:solidFill>
                <a:latin typeface="Calibri" pitchFamily="34" charset="0"/>
              </a:rPr>
              <a:t>Jessica Blois, University of California Merced</a:t>
            </a:r>
          </a:p>
          <a:p>
            <a:pPr algn="l"/>
            <a:r>
              <a:rPr lang="en-US" b="1" dirty="0">
                <a:ln w="50800"/>
                <a:solidFill>
                  <a:schemeClr val="bg1">
                    <a:shade val="50000"/>
                  </a:schemeClr>
                </a:solidFill>
                <a:latin typeface="Calibri" pitchFamily="34" charset="0"/>
              </a:rPr>
              <a:t>Donald F. Charles, Drexel University</a:t>
            </a:r>
          </a:p>
          <a:p>
            <a:pPr algn="l"/>
            <a:r>
              <a:rPr lang="en-US" b="1" dirty="0">
                <a:ln w="50800"/>
                <a:solidFill>
                  <a:schemeClr val="bg1">
                    <a:shade val="50000"/>
                  </a:schemeClr>
                </a:solidFill>
                <a:latin typeface="Calibri" pitchFamily="34" charset="0"/>
              </a:rPr>
              <a:t>Simon J. Goring, University of Wisconsin Madison</a:t>
            </a:r>
          </a:p>
          <a:p>
            <a:pPr algn="l"/>
            <a:r>
              <a:rPr lang="en-US" b="1" dirty="0">
                <a:ln w="50800"/>
                <a:solidFill>
                  <a:schemeClr val="bg1">
                    <a:shade val="50000"/>
                  </a:schemeClr>
                </a:solidFill>
                <a:latin typeface="Calibri" pitchFamily="34" charset="0"/>
              </a:rPr>
              <a:t>Russell W. Graham, Pennsylvania State University</a:t>
            </a:r>
          </a:p>
          <a:p>
            <a:pPr algn="l"/>
            <a:r>
              <a:rPr lang="en-US" b="1" dirty="0">
                <a:ln w="50800"/>
                <a:solidFill>
                  <a:schemeClr val="bg1">
                    <a:shade val="50000"/>
                  </a:schemeClr>
                </a:solidFill>
                <a:latin typeface="Calibri" pitchFamily="34" charset="0"/>
              </a:rPr>
              <a:t>Alison J. Smith, Kent State University</a:t>
            </a:r>
          </a:p>
          <a:p>
            <a:pPr algn="l"/>
            <a:r>
              <a:rPr lang="en-US" b="1" dirty="0">
                <a:ln w="50800"/>
                <a:solidFill>
                  <a:schemeClr val="bg1">
                    <a:shade val="50000"/>
                  </a:schemeClr>
                </a:solidFill>
                <a:latin typeface="Calibri" pitchFamily="34" charset="0"/>
              </a:rPr>
              <a:t>John (Jack) W. Williams, University of Wisconsin Madison</a:t>
            </a:r>
          </a:p>
          <a:p>
            <a:pPr algn="l"/>
            <a:r>
              <a:rPr lang="en-US" b="1" dirty="0">
                <a:ln w="50800"/>
                <a:solidFill>
                  <a:schemeClr val="bg1">
                    <a:shade val="50000"/>
                  </a:schemeClr>
                </a:solidFill>
                <a:latin typeface="Calibri" pitchFamily="34" charset="0"/>
              </a:rPr>
              <a:t>NEOTOMA DATABASE CONSORTIUM LEADERS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3426776" y="209004"/>
            <a:ext cx="4626716"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Data Policies </a:t>
            </a:r>
          </a:p>
        </p:txBody>
      </p:sp>
      <p:pic>
        <p:nvPicPr>
          <p:cNvPr id="9219" name="Picture 8" descr="LogoPollenHRC.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198" y="1"/>
            <a:ext cx="1828800" cy="1362075"/>
          </a:xfrm>
          <a:prstGeom prst="rect">
            <a:avLst/>
          </a:prstGeom>
          <a:noFill/>
          <a:ln w="9525">
            <a:noFill/>
            <a:miter lim="800000"/>
            <a:headEnd/>
            <a:tailEnd/>
          </a:ln>
        </p:spPr>
      </p:pic>
      <p:sp>
        <p:nvSpPr>
          <p:cNvPr id="5" name="TextBox 4"/>
          <p:cNvSpPr txBox="1">
            <a:spLocks noChangeArrowheads="1"/>
          </p:cNvSpPr>
          <p:nvPr/>
        </p:nvSpPr>
        <p:spPr bwMode="auto">
          <a:xfrm>
            <a:off x="426720" y="2990452"/>
            <a:ext cx="10379826" cy="3139321"/>
          </a:xfrm>
          <a:prstGeom prst="rect">
            <a:avLst/>
          </a:prstGeom>
          <a:noFill/>
          <a:ln w="9525">
            <a:noFill/>
            <a:miter lim="800000"/>
            <a:headEnd/>
            <a:tailEnd/>
          </a:ln>
        </p:spPr>
        <p:txBody>
          <a:bodyPr wrap="square">
            <a:spAutoFit/>
          </a:bodyPr>
          <a:lstStyle/>
          <a:p>
            <a:pPr marL="457200" indent="-457200" algn="l">
              <a:spcAft>
                <a:spcPts val="1200"/>
              </a:spcAft>
              <a:buFont typeface="Wingdings" panose="05000000000000000000" pitchFamily="2" charset="2"/>
              <a:buChar char="v"/>
            </a:pPr>
            <a:r>
              <a:rPr lang="en-US" sz="2800" dirty="0">
                <a:solidFill>
                  <a:srgbClr val="FFCC66"/>
                </a:solidFill>
                <a:latin typeface="Calibri" panose="020F0502020204030204" pitchFamily="34" charset="0"/>
              </a:rPr>
              <a:t>Data Use Policy</a:t>
            </a:r>
          </a:p>
          <a:p>
            <a:pPr marL="457200" indent="-457200" algn="l">
              <a:spcAft>
                <a:spcPts val="1200"/>
              </a:spcAft>
              <a:buFont typeface="Wingdings" panose="05000000000000000000" pitchFamily="2" charset="2"/>
              <a:buChar char="v"/>
            </a:pPr>
            <a:r>
              <a:rPr lang="en-US" sz="2800" dirty="0">
                <a:solidFill>
                  <a:srgbClr val="FFCC66"/>
                </a:solidFill>
                <a:latin typeface="Calibri" panose="020F0502020204030204" pitchFamily="34" charset="0"/>
              </a:rPr>
              <a:t>Embargo Policy</a:t>
            </a:r>
          </a:p>
          <a:p>
            <a:pPr marL="730250" lvl="1" indent="-273050" algn="l">
              <a:spcAft>
                <a:spcPts val="1200"/>
              </a:spcAft>
              <a:buFont typeface="Arial" charset="0"/>
              <a:buChar char="•"/>
            </a:pPr>
            <a:r>
              <a:rPr lang="en-US" sz="2800" dirty="0">
                <a:solidFill>
                  <a:schemeClr val="accent2">
                    <a:lumMod val="20000"/>
                    <a:lumOff val="80000"/>
                  </a:schemeClr>
                </a:solidFill>
                <a:latin typeface="Calibri" panose="020F0502020204030204" pitchFamily="34" charset="0"/>
              </a:rPr>
              <a:t>Contribution of new and unpublished datasets to Neotoma prior to first publication</a:t>
            </a:r>
          </a:p>
          <a:p>
            <a:pPr marL="730250" lvl="1" indent="-273050" algn="l">
              <a:spcAft>
                <a:spcPts val="1200"/>
              </a:spcAft>
              <a:buFont typeface="Arial" charset="0"/>
              <a:buChar char="•"/>
            </a:pPr>
            <a:r>
              <a:rPr lang="en-US" sz="2800" dirty="0">
                <a:solidFill>
                  <a:schemeClr val="accent2">
                    <a:lumMod val="20000"/>
                    <a:lumOff val="80000"/>
                  </a:schemeClr>
                </a:solidFill>
                <a:latin typeface="Calibri" panose="020F0502020204030204" pitchFamily="34" charset="0"/>
              </a:rPr>
              <a:t>Preparation and uploading of previously published datasets to Neotoma by data synthesizers</a:t>
            </a:r>
          </a:p>
        </p:txBody>
      </p:sp>
      <p:sp>
        <p:nvSpPr>
          <p:cNvPr id="3" name="TextBox 2"/>
          <p:cNvSpPr txBox="1"/>
          <p:nvPr/>
        </p:nvSpPr>
        <p:spPr>
          <a:xfrm>
            <a:off x="426719" y="1742658"/>
            <a:ext cx="11106730" cy="954107"/>
          </a:xfrm>
          <a:prstGeom prst="rect">
            <a:avLst/>
          </a:prstGeom>
          <a:noFill/>
        </p:spPr>
        <p:txBody>
          <a:bodyPr wrap="square" rtlCol="0">
            <a:spAutoFit/>
          </a:bodyPr>
          <a:lstStyle/>
          <a:p>
            <a:pPr algn="l">
              <a:spcAft>
                <a:spcPts val="1200"/>
              </a:spcAft>
            </a:pPr>
            <a:r>
              <a:rPr lang="en-US" sz="2800" dirty="0">
                <a:solidFill>
                  <a:srgbClr val="FFCC66"/>
                </a:solidFill>
                <a:latin typeface="Calibri" panose="020F0502020204030204" pitchFamily="34" charset="0"/>
              </a:rPr>
              <a:t>Although Neotoma data are, in general, open access, data users are expected to abide by rules for attribution, citation, and co-authorship. </a:t>
            </a:r>
          </a:p>
        </p:txBody>
      </p:sp>
    </p:spTree>
    <p:extLst>
      <p:ext uri="{BB962C8B-B14F-4D97-AF65-F5344CB8AC3E}">
        <p14:creationId xmlns:p14="http://schemas.microsoft.com/office/powerpoint/2010/main" val="1890387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2843507" y="272353"/>
            <a:ext cx="6504986"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Constituent Databases </a:t>
            </a:r>
          </a:p>
        </p:txBody>
      </p:sp>
      <p:pic>
        <p:nvPicPr>
          <p:cNvPr id="9219" name="Picture 8" descr="LogoPollenHRC.png"/>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54503" y="1"/>
            <a:ext cx="1828800" cy="1362075"/>
          </a:xfrm>
          <a:prstGeom prst="rect">
            <a:avLst/>
          </a:prstGeom>
          <a:noFill/>
          <a:ln w="9525">
            <a:noFill/>
            <a:miter lim="800000"/>
            <a:headEnd/>
            <a:tailEnd/>
          </a:ln>
        </p:spPr>
      </p:pic>
      <p:sp>
        <p:nvSpPr>
          <p:cNvPr id="5" name="TextBox 4"/>
          <p:cNvSpPr txBox="1">
            <a:spLocks noChangeArrowheads="1"/>
          </p:cNvSpPr>
          <p:nvPr/>
        </p:nvSpPr>
        <p:spPr bwMode="auto">
          <a:xfrm>
            <a:off x="0" y="1362075"/>
            <a:ext cx="6099048" cy="4801314"/>
          </a:xfrm>
          <a:prstGeom prst="rect">
            <a:avLst/>
          </a:prstGeom>
          <a:noFill/>
          <a:ln w="9525">
            <a:noFill/>
            <a:miter lim="800000"/>
            <a:headEnd/>
            <a:tailEnd/>
          </a:ln>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Academy of Natural Sciences of Drexel University (Diatoms)</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African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Alaskan Archaeofaunas</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ANTIGUA</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Canadian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Chinese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European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FAUNMAP</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French Institute of Pondicherry Palynology and Paleoecology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cs typeface="Arial" panose="020B0604020202020204" pitchFamily="34" charset="0"/>
              </a:rPr>
              <a:t>Holocene Perspective on Peatland Biogeochemistry</a:t>
            </a:r>
          </a:p>
        </p:txBody>
      </p:sp>
      <p:sp>
        <p:nvSpPr>
          <p:cNvPr id="6" name="TextBox 5"/>
          <p:cNvSpPr txBox="1">
            <a:spLocks noChangeArrowheads="1"/>
          </p:cNvSpPr>
          <p:nvPr/>
        </p:nvSpPr>
        <p:spPr bwMode="auto">
          <a:xfrm>
            <a:off x="6099048" y="1362075"/>
            <a:ext cx="6099048" cy="4955203"/>
          </a:xfrm>
          <a:prstGeom prst="rect">
            <a:avLst/>
          </a:prstGeom>
          <a:noFill/>
          <a:ln w="9525">
            <a:noFill/>
            <a:miter lim="800000"/>
            <a:headEnd/>
            <a:tailEnd/>
          </a:ln>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Neotoma</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North American Non-Marine Ostracode Database Project (NANODe)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Indo-Pacific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Japanese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Latin American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MioMap</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Neotoma Midden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North American Plant Macrofossil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North American Pollen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North Dakota State University Insect Database</a:t>
            </a:r>
          </a:p>
          <a:p>
            <a:pPr marL="342900" indent="-342900" algn="l">
              <a:spcAft>
                <a:spcPts val="1200"/>
              </a:spcAft>
              <a:buFont typeface="Wingdings" panose="05000000000000000000" pitchFamily="2" charset="2"/>
              <a:buChar char="Ø"/>
            </a:pPr>
            <a:r>
              <a:rPr lang="en-US" b="1" dirty="0">
                <a:ln/>
                <a:solidFill>
                  <a:srgbClr val="FFCC66"/>
                </a:solidFill>
                <a:latin typeface="Calibri" panose="020F0502020204030204" pitchFamily="34" charset="0"/>
              </a:rPr>
              <a:t>Pollen Database for Siberia and the Russian Far East</a:t>
            </a:r>
          </a:p>
        </p:txBody>
      </p:sp>
    </p:spTree>
    <p:extLst>
      <p:ext uri="{BB962C8B-B14F-4D97-AF65-F5344CB8AC3E}">
        <p14:creationId xmlns:p14="http://schemas.microsoft.com/office/powerpoint/2010/main" val="300633869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BEBA8EAE-BF5A-486C-A8C5-ECC9F3942E4B}">
                <a14:imgProps xmlns:a14="http://schemas.microsoft.com/office/drawing/2010/main">
                  <a14:imgLayer r:embed="rId4">
                    <a14:imgEffect>
                      <a14:backgroundRemoval t="5263" b="97744" l="1667" r="98542"/>
                    </a14:imgEffect>
                  </a14:imgLayer>
                </a14:imgProps>
              </a:ext>
              <a:ext uri="{28A0092B-C50C-407E-A947-70E740481C1C}">
                <a14:useLocalDpi xmlns:a14="http://schemas.microsoft.com/office/drawing/2010/main" val="0"/>
              </a:ext>
            </a:extLst>
          </a:blip>
          <a:stretch>
            <a:fillRect/>
          </a:stretch>
        </p:blipFill>
        <p:spPr>
          <a:xfrm>
            <a:off x="1320102" y="1267929"/>
            <a:ext cx="9949328" cy="5513585"/>
          </a:xfrm>
          <a:prstGeom prst="rect">
            <a:avLst/>
          </a:prstGeom>
          <a:ln>
            <a:noFill/>
          </a:ln>
          <a:effectLst>
            <a:outerShdw blurRad="292100" dist="139700" dir="2700000" algn="tl" rotWithShape="0">
              <a:srgbClr val="333333">
                <a:alpha val="65000"/>
              </a:srgbClr>
            </a:outerShdw>
          </a:effectLst>
        </p:spPr>
      </p:pic>
      <p:sp>
        <p:nvSpPr>
          <p:cNvPr id="19" name="TextBox 19"/>
          <p:cNvSpPr txBox="1">
            <a:spLocks noChangeArrowheads="1"/>
          </p:cNvSpPr>
          <p:nvPr/>
        </p:nvSpPr>
        <p:spPr bwMode="auto">
          <a:xfrm>
            <a:off x="1678445" y="1200723"/>
            <a:ext cx="8835111" cy="461665"/>
          </a:xfrm>
          <a:prstGeom prst="rect">
            <a:avLst/>
          </a:prstGeom>
          <a:noFill/>
          <a:ln w="9525">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a:ln/>
                <a:solidFill>
                  <a:schemeClr val="accent3"/>
                </a:solidFill>
                <a:latin typeface="Calibri" panose="020F0502020204030204" pitchFamily="34" charset="0"/>
              </a:rPr>
              <a:t>Center for Environmental Informatics, Pennsylvania State University</a:t>
            </a:r>
          </a:p>
        </p:txBody>
      </p:sp>
      <p:sp>
        <p:nvSpPr>
          <p:cNvPr id="33796" name="Text Box 4"/>
          <p:cNvSpPr txBox="1">
            <a:spLocks noChangeArrowheads="1"/>
          </p:cNvSpPr>
          <p:nvPr/>
        </p:nvSpPr>
        <p:spPr bwMode="auto">
          <a:xfrm>
            <a:off x="3487722" y="217488"/>
            <a:ext cx="5216556"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Data Stewards</a:t>
            </a:r>
          </a:p>
        </p:txBody>
      </p:sp>
      <p:sp>
        <p:nvSpPr>
          <p:cNvPr id="33797" name="Text Box 17"/>
          <p:cNvSpPr txBox="1">
            <a:spLocks noChangeArrowheads="1"/>
          </p:cNvSpPr>
          <p:nvPr/>
        </p:nvSpPr>
        <p:spPr bwMode="auto">
          <a:xfrm>
            <a:off x="3168650" y="5376863"/>
            <a:ext cx="528638" cy="366712"/>
          </a:xfrm>
          <a:prstGeom prst="rect">
            <a:avLst/>
          </a:prstGeom>
          <a:noFill/>
          <a:ln w="9525" algn="ctr">
            <a:noFill/>
            <a:miter lim="800000"/>
            <a:headEnd/>
            <a:tailEnd/>
          </a:ln>
        </p:spPr>
        <p:txBody>
          <a:bodyPr>
            <a:spAutoFit/>
          </a:bodyPr>
          <a:lstStyle/>
          <a:p>
            <a:endParaRPr lang="en-US" dirty="0"/>
          </a:p>
        </p:txBody>
      </p:sp>
      <p:pic>
        <p:nvPicPr>
          <p:cNvPr id="33798" name="Picture 8" descr="LogoPollenHRC.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0755" y="1"/>
            <a:ext cx="3598068" cy="2358233"/>
          </a:xfrm>
          <a:prstGeom prst="rect">
            <a:avLst/>
          </a:prstGeom>
        </p:spPr>
      </p:pic>
      <p:pic>
        <p:nvPicPr>
          <p:cNvPr id="13" name="Picture 21" descr="j019538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3142764" y="2695840"/>
            <a:ext cx="415925" cy="425450"/>
          </a:xfrm>
          <a:prstGeom prst="rect">
            <a:avLst/>
          </a:prstGeom>
          <a:noFill/>
          <a:ln w="9525">
            <a:noFill/>
            <a:miter lim="800000"/>
            <a:headEnd/>
            <a:tailEnd/>
          </a:ln>
        </p:spPr>
      </p:pic>
      <p:sp>
        <p:nvSpPr>
          <p:cNvPr id="21" name="Freeform 20"/>
          <p:cNvSpPr>
            <a:spLocks noChangeArrowheads="1"/>
          </p:cNvSpPr>
          <p:nvPr/>
        </p:nvSpPr>
        <p:spPr bwMode="auto">
          <a:xfrm flipV="1">
            <a:off x="3558689" y="1366044"/>
            <a:ext cx="2740950" cy="1497066"/>
          </a:xfrm>
          <a:custGeom>
            <a:avLst/>
            <a:gdLst>
              <a:gd name="T0" fmla="*/ 0 w 190500"/>
              <a:gd name="T1" fmla="*/ 0 h 4763"/>
              <a:gd name="T2" fmla="*/ 190500 w 190500"/>
              <a:gd name="T3" fmla="*/ 4763 h 4763"/>
              <a:gd name="T4" fmla="*/ 0 60000 65536"/>
              <a:gd name="T5" fmla="*/ 0 60000 65536"/>
              <a:gd name="T6" fmla="*/ 0 w 190500"/>
              <a:gd name="T7" fmla="*/ 0 h 4763"/>
              <a:gd name="T8" fmla="*/ 190500 w 190500"/>
              <a:gd name="T9" fmla="*/ 4763 h 4763"/>
            </a:gdLst>
            <a:ahLst/>
            <a:cxnLst>
              <a:cxn ang="T4">
                <a:pos x="T0" y="T1"/>
              </a:cxn>
              <a:cxn ang="T5">
                <a:pos x="T2" y="T3"/>
              </a:cxn>
            </a:cxnLst>
            <a:rect l="T6" t="T7" r="T8" b="T9"/>
            <a:pathLst>
              <a:path w="190500" h="4763">
                <a:moveTo>
                  <a:pt x="0" y="0"/>
                </a:moveTo>
                <a:lnTo>
                  <a:pt x="190500" y="4763"/>
                </a:lnTo>
              </a:path>
            </a:pathLst>
          </a:custGeom>
          <a:noFill/>
          <a:ln w="38100" algn="ctr">
            <a:solidFill>
              <a:srgbClr val="FF0000"/>
            </a:solidFill>
            <a:prstDash val="sysDot"/>
            <a:round/>
            <a:headEnd/>
            <a:tailEnd/>
          </a:ln>
        </p:spPr>
        <p:txBody>
          <a:bodyPr wrap="none" anchor="ctr"/>
          <a:lstStyle/>
          <a:p>
            <a:endParaRPr lang="en-US" dirty="0"/>
          </a:p>
        </p:txBody>
      </p:sp>
      <p:pic>
        <p:nvPicPr>
          <p:cNvPr id="15" name="Picture 21" descr="j019538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22833" y="4674845"/>
            <a:ext cx="415925" cy="425450"/>
          </a:xfrm>
          <a:prstGeom prst="rect">
            <a:avLst/>
          </a:prstGeom>
          <a:noFill/>
          <a:ln w="9525">
            <a:noFill/>
            <a:miter lim="800000"/>
            <a:headEnd/>
            <a:tailEnd/>
          </a:ln>
        </p:spPr>
      </p:pic>
      <p:sp>
        <p:nvSpPr>
          <p:cNvPr id="23" name="Freeform 22"/>
          <p:cNvSpPr>
            <a:spLocks noChangeArrowheads="1"/>
          </p:cNvSpPr>
          <p:nvPr/>
        </p:nvSpPr>
        <p:spPr bwMode="auto">
          <a:xfrm>
            <a:off x="6299640" y="1433514"/>
            <a:ext cx="2823193" cy="3375553"/>
          </a:xfrm>
          <a:custGeom>
            <a:avLst/>
            <a:gdLst>
              <a:gd name="T0" fmla="*/ 0 w 190500"/>
              <a:gd name="T1" fmla="*/ 0 h 4763"/>
              <a:gd name="T2" fmla="*/ 2147483647 w 190500"/>
              <a:gd name="T3" fmla="*/ 2147483647 h 4763"/>
              <a:gd name="T4" fmla="*/ 0 60000 65536"/>
              <a:gd name="T5" fmla="*/ 0 60000 65536"/>
              <a:gd name="T6" fmla="*/ 0 w 190500"/>
              <a:gd name="T7" fmla="*/ 0 h 4763"/>
              <a:gd name="T8" fmla="*/ 190500 w 190500"/>
              <a:gd name="T9" fmla="*/ 4763 h 4763"/>
            </a:gdLst>
            <a:ahLst/>
            <a:cxnLst>
              <a:cxn ang="T4">
                <a:pos x="T0" y="T1"/>
              </a:cxn>
              <a:cxn ang="T5">
                <a:pos x="T2" y="T3"/>
              </a:cxn>
            </a:cxnLst>
            <a:rect l="T6" t="T7" r="T8" b="T9"/>
            <a:pathLst>
              <a:path w="190500" h="4763">
                <a:moveTo>
                  <a:pt x="0" y="0"/>
                </a:moveTo>
                <a:lnTo>
                  <a:pt x="190500" y="4763"/>
                </a:lnTo>
              </a:path>
            </a:pathLst>
          </a:custGeom>
          <a:noFill/>
          <a:ln w="38100" algn="ctr">
            <a:solidFill>
              <a:srgbClr val="FF0000"/>
            </a:solidFill>
            <a:prstDash val="sysDot"/>
            <a:round/>
            <a:headEnd/>
            <a:tailEnd/>
          </a:ln>
        </p:spPr>
        <p:txBody>
          <a:bodyPr wrap="none" anchor="ctr"/>
          <a:lstStyle/>
          <a:p>
            <a:endParaRPr lang="en-US" dirty="0"/>
          </a:p>
        </p:txBody>
      </p:sp>
      <p:sp>
        <p:nvSpPr>
          <p:cNvPr id="24" name="Freeform 23"/>
          <p:cNvSpPr>
            <a:spLocks noChangeArrowheads="1"/>
          </p:cNvSpPr>
          <p:nvPr/>
        </p:nvSpPr>
        <p:spPr bwMode="auto">
          <a:xfrm flipH="1">
            <a:off x="4267201" y="1366045"/>
            <a:ext cx="2032439" cy="3712583"/>
          </a:xfrm>
          <a:custGeom>
            <a:avLst/>
            <a:gdLst>
              <a:gd name="T0" fmla="*/ 0 w 190500"/>
              <a:gd name="T1" fmla="*/ 0 h 4763"/>
              <a:gd name="T2" fmla="*/ 2147483647 w 190500"/>
              <a:gd name="T3" fmla="*/ 2147483647 h 4763"/>
              <a:gd name="T4" fmla="*/ 0 60000 65536"/>
              <a:gd name="T5" fmla="*/ 0 60000 65536"/>
              <a:gd name="T6" fmla="*/ 0 w 190500"/>
              <a:gd name="T7" fmla="*/ 0 h 4763"/>
              <a:gd name="T8" fmla="*/ 190500 w 190500"/>
              <a:gd name="T9" fmla="*/ 4763 h 4763"/>
            </a:gdLst>
            <a:ahLst/>
            <a:cxnLst>
              <a:cxn ang="T4">
                <a:pos x="T0" y="T1"/>
              </a:cxn>
              <a:cxn ang="T5">
                <a:pos x="T2" y="T3"/>
              </a:cxn>
            </a:cxnLst>
            <a:rect l="T6" t="T7" r="T8" b="T9"/>
            <a:pathLst>
              <a:path w="190500" h="4763">
                <a:moveTo>
                  <a:pt x="0" y="0"/>
                </a:moveTo>
                <a:lnTo>
                  <a:pt x="190500" y="4763"/>
                </a:lnTo>
              </a:path>
            </a:pathLst>
          </a:custGeom>
          <a:noFill/>
          <a:ln w="38100" algn="ctr">
            <a:solidFill>
              <a:srgbClr val="FF0000"/>
            </a:solidFill>
            <a:prstDash val="sysDot"/>
            <a:round/>
            <a:headEnd/>
            <a:tailEnd/>
          </a:ln>
        </p:spPr>
        <p:txBody>
          <a:bodyPr wrap="none" anchor="ctr"/>
          <a:lstStyle/>
          <a:p>
            <a:endParaRPr lang="en-US" dirty="0"/>
          </a:p>
        </p:txBody>
      </p:sp>
      <p:pic>
        <p:nvPicPr>
          <p:cNvPr id="14" name="Picture 21" descr="j019538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14831" y="4887570"/>
            <a:ext cx="415925" cy="425450"/>
          </a:xfrm>
          <a:prstGeom prst="rect">
            <a:avLst/>
          </a:prstGeom>
          <a:noFill/>
          <a:ln w="9525">
            <a:noFill/>
            <a:miter lim="800000"/>
            <a:headEnd/>
            <a:tailEnd/>
          </a:ln>
        </p:spPr>
      </p:pic>
      <p:sp>
        <p:nvSpPr>
          <p:cNvPr id="20" name="5-Point Star 19"/>
          <p:cNvSpPr/>
          <p:nvPr/>
        </p:nvSpPr>
        <p:spPr bwMode="auto">
          <a:xfrm>
            <a:off x="4054475" y="2854325"/>
            <a:ext cx="139700" cy="134938"/>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wrap="none" anchor="ctr"/>
          <a:lstStyle/>
          <a:p>
            <a:pPr>
              <a:defRPr/>
            </a:pPr>
            <a:endParaRPr lang="en-US" dirty="0"/>
          </a:p>
        </p:txBody>
      </p:sp>
      <p:pic>
        <p:nvPicPr>
          <p:cNvPr id="22" name="Picture 21" descr="j019538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30795" y="2743166"/>
            <a:ext cx="415925" cy="425450"/>
          </a:xfrm>
          <a:prstGeom prst="rect">
            <a:avLst/>
          </a:prstGeom>
          <a:noFill/>
          <a:ln w="9525">
            <a:noFill/>
            <a:miter lim="800000"/>
            <a:headEnd/>
            <a:tailEnd/>
          </a:ln>
        </p:spPr>
      </p:pic>
      <p:sp>
        <p:nvSpPr>
          <p:cNvPr id="25" name="Freeform 24"/>
          <p:cNvSpPr>
            <a:spLocks noChangeArrowheads="1"/>
          </p:cNvSpPr>
          <p:nvPr/>
        </p:nvSpPr>
        <p:spPr bwMode="auto">
          <a:xfrm>
            <a:off x="6299640" y="1362076"/>
            <a:ext cx="3031156" cy="1568241"/>
          </a:xfrm>
          <a:custGeom>
            <a:avLst/>
            <a:gdLst>
              <a:gd name="T0" fmla="*/ 0 w 190500"/>
              <a:gd name="T1" fmla="*/ 0 h 4763"/>
              <a:gd name="T2" fmla="*/ 2147483647 w 190500"/>
              <a:gd name="T3" fmla="*/ 2147483647 h 4763"/>
              <a:gd name="T4" fmla="*/ 0 60000 65536"/>
              <a:gd name="T5" fmla="*/ 0 60000 65536"/>
              <a:gd name="T6" fmla="*/ 0 w 190500"/>
              <a:gd name="T7" fmla="*/ 0 h 4763"/>
              <a:gd name="T8" fmla="*/ 190500 w 190500"/>
              <a:gd name="T9" fmla="*/ 4763 h 4763"/>
            </a:gdLst>
            <a:ahLst/>
            <a:cxnLst>
              <a:cxn ang="T4">
                <a:pos x="T0" y="T1"/>
              </a:cxn>
              <a:cxn ang="T5">
                <a:pos x="T2" y="T3"/>
              </a:cxn>
            </a:cxnLst>
            <a:rect l="T6" t="T7" r="T8" b="T9"/>
            <a:pathLst>
              <a:path w="190500" h="4763">
                <a:moveTo>
                  <a:pt x="0" y="0"/>
                </a:moveTo>
                <a:lnTo>
                  <a:pt x="190500" y="4763"/>
                </a:lnTo>
              </a:path>
            </a:pathLst>
          </a:custGeom>
          <a:noFill/>
          <a:ln w="38100" algn="ctr">
            <a:solidFill>
              <a:srgbClr val="FF0000"/>
            </a:solidFill>
            <a:prstDash val="sysDot"/>
            <a:round/>
            <a:headEnd/>
            <a:tailEnd/>
          </a:ln>
        </p:spPr>
        <p:txBody>
          <a:bodyPr wrap="none" anchor="ctr"/>
          <a:lstStyle/>
          <a:p>
            <a:endParaRPr lang="en-US" dirty="0"/>
          </a:p>
        </p:txBody>
      </p:sp>
    </p:spTree>
    <p:extLst>
      <p:ext uri="{BB962C8B-B14F-4D97-AF65-F5344CB8AC3E}">
        <p14:creationId xmlns:p14="http://schemas.microsoft.com/office/powerpoint/2010/main" val="251090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56" presetClass="path" presetSubtype="0" accel="50000" decel="50000" fill="hold" grpId="0" nodeType="afterEffect">
                                  <p:stCondLst>
                                    <p:cond delay="0"/>
                                  </p:stCondLst>
                                  <p:childTnLst>
                                    <p:animMotion origin="layout" path="M -1.25E-6 4.07407E-6 L 0.17839 -0.22732 " pathEditMode="relative" rAng="0" ptsTypes="AA">
                                      <p:cBhvr>
                                        <p:cTn id="20" dur="2000" fill="hold"/>
                                        <p:tgtEl>
                                          <p:spTgt spid="20"/>
                                        </p:tgtEl>
                                        <p:attrNameLst>
                                          <p:attrName>ppt_x</p:attrName>
                                          <p:attrName>ppt_y</p:attrName>
                                        </p:attrNameLst>
                                      </p:cBhvr>
                                      <p:rCtr x="8919" y="-11366"/>
                                    </p:animMotion>
                                  </p:childTnLst>
                                </p:cTn>
                              </p:par>
                            </p:childTnLst>
                          </p:cTn>
                        </p:par>
                        <p:par>
                          <p:cTn id="21" fill="hold">
                            <p:stCondLst>
                              <p:cond delay="2500"/>
                            </p:stCondLst>
                            <p:childTnLst>
                              <p:par>
                                <p:cTn id="22" presetID="22" presetClass="entr" presetSubtype="4"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0"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883602" y="238754"/>
            <a:ext cx="8241872"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Website: www.neotomadb.org</a:t>
            </a:r>
          </a:p>
        </p:txBody>
      </p:sp>
      <p:pic>
        <p:nvPicPr>
          <p:cNvPr id="5"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2463674" y="1173834"/>
            <a:ext cx="7209323" cy="5577840"/>
          </a:xfrm>
          <a:prstGeom prst="rect">
            <a:avLst/>
          </a:prstGeom>
        </p:spPr>
      </p:pic>
      <p:sp>
        <p:nvSpPr>
          <p:cNvPr id="6" name="Rounded Rectangle 5"/>
          <p:cNvSpPr/>
          <p:nvPr/>
        </p:nvSpPr>
        <p:spPr bwMode="auto">
          <a:xfrm>
            <a:off x="3284697" y="3231104"/>
            <a:ext cx="1126836" cy="674255"/>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4484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188720"/>
            <a:ext cx="6887361" cy="5577840"/>
          </a:xfrm>
          <a:prstGeom prst="rect">
            <a:avLst/>
          </a:prstGeom>
        </p:spPr>
      </p:pic>
      <p:sp>
        <p:nvSpPr>
          <p:cNvPr id="3" name="Text Box 4"/>
          <p:cNvSpPr txBox="1">
            <a:spLocks noChangeArrowheads="1"/>
          </p:cNvSpPr>
          <p:nvPr/>
        </p:nvSpPr>
        <p:spPr bwMode="auto">
          <a:xfrm>
            <a:off x="3949953" y="227536"/>
            <a:ext cx="3927357"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Explorer</a:t>
            </a:r>
          </a:p>
        </p:txBody>
      </p:sp>
      <p:pic>
        <p:nvPicPr>
          <p:cNvPr id="4" name="Picture 8" descr="LogoPollenHRC.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spTree>
    <p:extLst>
      <p:ext uri="{BB962C8B-B14F-4D97-AF65-F5344CB8AC3E}">
        <p14:creationId xmlns:p14="http://schemas.microsoft.com/office/powerpoint/2010/main" val="93808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49953" y="227536"/>
            <a:ext cx="3927357"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Explorer</a:t>
            </a:r>
          </a:p>
        </p:txBody>
      </p:sp>
      <p:pic>
        <p:nvPicPr>
          <p:cNvPr id="4"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188720"/>
            <a:ext cx="6887361" cy="5577840"/>
          </a:xfrm>
          <a:prstGeom prst="rect">
            <a:avLst/>
          </a:prstGeom>
        </p:spPr>
      </p:pic>
    </p:spTree>
    <p:extLst>
      <p:ext uri="{BB962C8B-B14F-4D97-AF65-F5344CB8AC3E}">
        <p14:creationId xmlns:p14="http://schemas.microsoft.com/office/powerpoint/2010/main" val="1880759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49953" y="227536"/>
            <a:ext cx="3927357"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Explorer</a:t>
            </a:r>
          </a:p>
        </p:txBody>
      </p:sp>
      <p:pic>
        <p:nvPicPr>
          <p:cNvPr id="4"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188720"/>
            <a:ext cx="6887361" cy="5577840"/>
          </a:xfrm>
          <a:prstGeom prst="rect">
            <a:avLst/>
          </a:prstGeom>
        </p:spPr>
      </p:pic>
    </p:spTree>
    <p:extLst>
      <p:ext uri="{BB962C8B-B14F-4D97-AF65-F5344CB8AC3E}">
        <p14:creationId xmlns:p14="http://schemas.microsoft.com/office/powerpoint/2010/main" val="73663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49953" y="227536"/>
            <a:ext cx="3927357"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Explorer</a:t>
            </a:r>
          </a:p>
        </p:txBody>
      </p:sp>
      <p:pic>
        <p:nvPicPr>
          <p:cNvPr id="4"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188720"/>
            <a:ext cx="6887361" cy="5577840"/>
          </a:xfrm>
          <a:prstGeom prst="rect">
            <a:avLst/>
          </a:prstGeom>
        </p:spPr>
      </p:pic>
    </p:spTree>
    <p:extLst>
      <p:ext uri="{BB962C8B-B14F-4D97-AF65-F5344CB8AC3E}">
        <p14:creationId xmlns:p14="http://schemas.microsoft.com/office/powerpoint/2010/main" val="2299747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49953" y="227536"/>
            <a:ext cx="3927357"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Explorer</a:t>
            </a:r>
          </a:p>
        </p:txBody>
      </p:sp>
      <p:pic>
        <p:nvPicPr>
          <p:cNvPr id="4"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188720"/>
            <a:ext cx="6887361" cy="5577840"/>
          </a:xfrm>
          <a:prstGeom prst="rect">
            <a:avLst/>
          </a:prstGeom>
        </p:spPr>
      </p:pic>
    </p:spTree>
    <p:extLst>
      <p:ext uri="{BB962C8B-B14F-4D97-AF65-F5344CB8AC3E}">
        <p14:creationId xmlns:p14="http://schemas.microsoft.com/office/powerpoint/2010/main" val="288180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439" y="1179576"/>
            <a:ext cx="8005122" cy="5577840"/>
          </a:xfrm>
          <a:prstGeom prst="rect">
            <a:avLst/>
          </a:prstGeom>
        </p:spPr>
      </p:pic>
      <p:pic>
        <p:nvPicPr>
          <p:cNvPr id="2" name="Picture 8" descr="LogoPollenHRC.png"/>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0338393" y="1"/>
            <a:ext cx="1828800" cy="1362075"/>
          </a:xfrm>
          <a:prstGeom prst="rect">
            <a:avLst/>
          </a:prstGeom>
          <a:noFill/>
          <a:ln w="9525">
            <a:noFill/>
            <a:miter lim="800000"/>
            <a:headEnd/>
            <a:tailEnd/>
          </a:ln>
        </p:spPr>
      </p:pic>
      <p:sp>
        <p:nvSpPr>
          <p:cNvPr id="6" name="Text Box 4"/>
          <p:cNvSpPr txBox="1">
            <a:spLocks noChangeArrowheads="1"/>
          </p:cNvSpPr>
          <p:nvPr/>
        </p:nvSpPr>
        <p:spPr bwMode="auto">
          <a:xfrm>
            <a:off x="2763197" y="217489"/>
            <a:ext cx="6665607" cy="58477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200" b="1" dirty="0">
                <a:ln w="50800"/>
                <a:solidFill>
                  <a:schemeClr val="bg1">
                    <a:shade val="50000"/>
                  </a:schemeClr>
                </a:solidFill>
              </a:rPr>
              <a:t>18-12 ka: &gt;40% </a:t>
            </a:r>
            <a:r>
              <a:rPr lang="en-US" sz="3200" b="1" i="1" dirty="0">
                <a:ln w="50800"/>
                <a:solidFill>
                  <a:schemeClr val="bg1">
                    <a:shade val="50000"/>
                  </a:schemeClr>
                </a:solidFill>
              </a:rPr>
              <a:t>Picea</a:t>
            </a:r>
            <a:r>
              <a:rPr lang="en-US" sz="3200" b="1" dirty="0">
                <a:ln w="50800"/>
                <a:solidFill>
                  <a:schemeClr val="bg1">
                    <a:shade val="50000"/>
                  </a:schemeClr>
                </a:solidFill>
              </a:rPr>
              <a:t>, </a:t>
            </a:r>
            <a:r>
              <a:rPr lang="en-US" sz="3200" b="1" i="1" dirty="0">
                <a:ln w="50800"/>
                <a:solidFill>
                  <a:schemeClr val="bg1">
                    <a:shade val="50000"/>
                  </a:schemeClr>
                </a:solidFill>
              </a:rPr>
              <a:t>Mammut</a:t>
            </a:r>
            <a:r>
              <a:rPr lang="en-US" sz="3200" b="1" dirty="0">
                <a:ln w="50800"/>
                <a:solidFill>
                  <a:schemeClr val="bg1">
                    <a:shade val="50000"/>
                  </a:schemeClr>
                </a:solidFill>
              </a:rPr>
              <a:t>  </a:t>
            </a:r>
          </a:p>
        </p:txBody>
      </p:sp>
      <p:pic>
        <p:nvPicPr>
          <p:cNvPr id="2050" name="Picture 2" descr="http://strickler.olivet.edu/sf/images/mammut2.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8497162" y="4530800"/>
            <a:ext cx="3657600" cy="22217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550719" y="357872"/>
            <a:ext cx="4295600"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Q: What is Neotoma?</a:t>
            </a:r>
          </a:p>
        </p:txBody>
      </p:sp>
      <p:sp>
        <p:nvSpPr>
          <p:cNvPr id="33797" name="Text Box 17"/>
          <p:cNvSpPr txBox="1">
            <a:spLocks noChangeArrowheads="1"/>
          </p:cNvSpPr>
          <p:nvPr/>
        </p:nvSpPr>
        <p:spPr bwMode="auto">
          <a:xfrm>
            <a:off x="3168650" y="5376863"/>
            <a:ext cx="528638" cy="366712"/>
          </a:xfrm>
          <a:prstGeom prst="rect">
            <a:avLst/>
          </a:prstGeom>
          <a:noFill/>
          <a:ln w="9525" algn="ctr">
            <a:noFill/>
            <a:miter lim="800000"/>
            <a:headEnd/>
            <a:tailEnd/>
          </a:ln>
        </p:spPr>
        <p:txBody>
          <a:bodyPr>
            <a:spAutoFit/>
          </a:bodyPr>
          <a:lstStyle/>
          <a:p>
            <a:endParaRPr lang="en-US" dirty="0"/>
          </a:p>
        </p:txBody>
      </p:sp>
      <p:pic>
        <p:nvPicPr>
          <p:cNvPr id="33798" name="Picture 8" descr="LogoPollenHRC.png"/>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63202" y="1"/>
            <a:ext cx="1828800" cy="1362075"/>
          </a:xfrm>
          <a:prstGeom prst="rect">
            <a:avLst/>
          </a:prstGeom>
          <a:noFill/>
          <a:ln w="9525">
            <a:noFill/>
            <a:miter lim="800000"/>
            <a:headEnd/>
            <a:tailEnd/>
          </a:ln>
        </p:spPr>
      </p:pic>
      <p:sp>
        <p:nvSpPr>
          <p:cNvPr id="16" name="Rectangle 15"/>
          <p:cNvSpPr/>
          <p:nvPr/>
        </p:nvSpPr>
        <p:spPr>
          <a:xfrm>
            <a:off x="550719" y="1893979"/>
            <a:ext cx="11419608" cy="1200329"/>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573088" indent="-573088" algn="l">
              <a:tabLst>
                <a:tab pos="573088" algn="l"/>
              </a:tabLst>
            </a:pPr>
            <a:r>
              <a:rPr lang="en-US" sz="3600" b="1" dirty="0">
                <a:ln w="50800"/>
                <a:solidFill>
                  <a:schemeClr val="bg1">
                    <a:shade val="50000"/>
                  </a:schemeClr>
                </a:solidFill>
                <a:latin typeface="Calibri" panose="020F0502020204030204" pitchFamily="34" charset="0"/>
              </a:rPr>
              <a:t>A:	An Open-Access Multiproxy Community Database for the Quaternary-Pliocene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439" y="1179576"/>
            <a:ext cx="8005122" cy="5577840"/>
          </a:xfrm>
          <a:prstGeom prst="rect">
            <a:avLst/>
          </a:prstGeom>
        </p:spPr>
      </p:pic>
      <p:pic>
        <p:nvPicPr>
          <p:cNvPr id="2" name="Picture 8" descr="LogoPollenHRC.png"/>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0338391" y="1"/>
            <a:ext cx="1828800" cy="1362075"/>
          </a:xfrm>
          <a:prstGeom prst="rect">
            <a:avLst/>
          </a:prstGeom>
          <a:noFill/>
          <a:ln w="9525">
            <a:noFill/>
            <a:miter lim="800000"/>
            <a:headEnd/>
            <a:tailEnd/>
          </a:ln>
        </p:spPr>
      </p:pic>
      <p:sp>
        <p:nvSpPr>
          <p:cNvPr id="6" name="Text Box 4"/>
          <p:cNvSpPr txBox="1">
            <a:spLocks noChangeArrowheads="1"/>
          </p:cNvSpPr>
          <p:nvPr/>
        </p:nvSpPr>
        <p:spPr bwMode="auto">
          <a:xfrm>
            <a:off x="1556135" y="217489"/>
            <a:ext cx="9079730" cy="584775"/>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200" b="1" dirty="0">
                <a:ln w="50800"/>
                <a:solidFill>
                  <a:schemeClr val="bg1">
                    <a:shade val="50000"/>
                  </a:schemeClr>
                </a:solidFill>
              </a:rPr>
              <a:t>18-12 ka: &gt;40% </a:t>
            </a:r>
            <a:r>
              <a:rPr lang="en-US" sz="3200" b="1" i="1" dirty="0">
                <a:ln w="50800"/>
                <a:solidFill>
                  <a:schemeClr val="bg1">
                    <a:shade val="50000"/>
                  </a:schemeClr>
                </a:solidFill>
              </a:rPr>
              <a:t>Picea</a:t>
            </a:r>
            <a:r>
              <a:rPr lang="en-US" sz="3200" b="1" dirty="0">
                <a:ln w="50800"/>
                <a:solidFill>
                  <a:schemeClr val="bg1">
                    <a:shade val="50000"/>
                  </a:schemeClr>
                </a:solidFill>
              </a:rPr>
              <a:t>, </a:t>
            </a:r>
            <a:r>
              <a:rPr lang="en-US" sz="3200" b="1" i="1" dirty="0">
                <a:ln w="50800"/>
                <a:solidFill>
                  <a:schemeClr val="bg1">
                    <a:shade val="50000"/>
                  </a:schemeClr>
                </a:solidFill>
              </a:rPr>
              <a:t>Mammut, Mammuthus</a:t>
            </a:r>
            <a:r>
              <a:rPr lang="en-US" sz="3200" b="1" dirty="0">
                <a:ln w="50800"/>
                <a:solidFill>
                  <a:schemeClr val="bg1">
                    <a:shade val="50000"/>
                  </a:schemeClr>
                </a:solidFill>
              </a:rPr>
              <a:t>  </a:t>
            </a:r>
          </a:p>
        </p:txBody>
      </p:sp>
      <p:sp>
        <p:nvSpPr>
          <p:cNvPr id="3" name="TextBox 2"/>
          <p:cNvSpPr txBox="1"/>
          <p:nvPr/>
        </p:nvSpPr>
        <p:spPr>
          <a:xfrm>
            <a:off x="4867958" y="1394815"/>
            <a:ext cx="5237331" cy="646331"/>
          </a:xfrm>
          <a:prstGeom prst="rect">
            <a:avLst/>
          </a:prstGeom>
          <a:noFill/>
        </p:spPr>
        <p:txBody>
          <a:bodyPr wrap="none" rtlCol="0">
            <a:spAutoFit/>
          </a:bodyPr>
          <a:lstStyle/>
          <a:p>
            <a:r>
              <a:rPr lang="en-US" sz="3600" b="1" i="1" dirty="0">
                <a:solidFill>
                  <a:schemeClr val="accent2">
                    <a:lumMod val="50000"/>
                  </a:schemeClr>
                </a:solidFill>
              </a:rPr>
              <a:t>Critical issue is dating!</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9591" y="4328115"/>
            <a:ext cx="3657600" cy="2429301"/>
          </a:xfrm>
          <a:prstGeom prst="rect">
            <a:avLst/>
          </a:prstGeom>
        </p:spPr>
      </p:pic>
    </p:spTree>
    <p:extLst>
      <p:ext uri="{BB962C8B-B14F-4D97-AF65-F5344CB8AC3E}">
        <p14:creationId xmlns:p14="http://schemas.microsoft.com/office/powerpoint/2010/main" val="198318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3597" y="1188720"/>
            <a:ext cx="5494247" cy="5486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979" y="1188720"/>
            <a:ext cx="5496210" cy="5486400"/>
          </a:xfrm>
          <a:prstGeom prst="rect">
            <a:avLst/>
          </a:prstGeom>
        </p:spPr>
      </p:pic>
      <p:pic>
        <p:nvPicPr>
          <p:cNvPr id="2" name="Picture 8" descr="LogoPollenHRC.png"/>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0338816" y="1"/>
            <a:ext cx="1828800" cy="1362075"/>
          </a:xfrm>
          <a:prstGeom prst="rect">
            <a:avLst/>
          </a:prstGeom>
          <a:noFill/>
          <a:ln w="9525">
            <a:noFill/>
            <a:miter lim="800000"/>
            <a:headEnd/>
            <a:tailEnd/>
          </a:ln>
        </p:spPr>
      </p:pic>
      <p:sp>
        <p:nvSpPr>
          <p:cNvPr id="3" name="Text Box 2"/>
          <p:cNvSpPr txBox="1">
            <a:spLocks noChangeArrowheads="1"/>
          </p:cNvSpPr>
          <p:nvPr/>
        </p:nvSpPr>
        <p:spPr bwMode="auto">
          <a:xfrm>
            <a:off x="1820214" y="207964"/>
            <a:ext cx="8551573" cy="646331"/>
          </a:xfrm>
          <a:prstGeom prst="rect">
            <a:avLst/>
          </a:prstGeom>
          <a:noFill/>
          <a:ln w="9525" algn="ctr">
            <a:noFill/>
            <a:miter lim="800000"/>
            <a:headEnd/>
            <a:tailEnd/>
          </a:ln>
          <a:effectLst/>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r>
              <a:rPr lang="en-US" sz="3600" b="1" dirty="0">
                <a:ln w="50800"/>
                <a:solidFill>
                  <a:schemeClr val="bg1">
                    <a:shade val="50000"/>
                  </a:schemeClr>
                </a:solidFill>
                <a:latin typeface="Calibri" panose="020F0502020204030204" pitchFamily="34" charset="0"/>
              </a:rPr>
              <a:t>Value Added: Chronologies and Age Models</a:t>
            </a:r>
          </a:p>
        </p:txBody>
      </p:sp>
    </p:spTree>
    <p:extLst>
      <p:ext uri="{BB962C8B-B14F-4D97-AF65-F5344CB8AC3E}">
        <p14:creationId xmlns:p14="http://schemas.microsoft.com/office/powerpoint/2010/main" val="1661152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5316533" y="227536"/>
            <a:ext cx="982961"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Tilia</a:t>
            </a:r>
          </a:p>
        </p:txBody>
      </p:sp>
      <p:pic>
        <p:nvPicPr>
          <p:cNvPr id="4"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40" y="1188720"/>
            <a:ext cx="8718422" cy="5577840"/>
          </a:xfrm>
          <a:prstGeom prst="rect">
            <a:avLst/>
          </a:prstGeom>
        </p:spPr>
      </p:pic>
    </p:spTree>
    <p:extLst>
      <p:ext uri="{BB962C8B-B14F-4D97-AF65-F5344CB8AC3E}">
        <p14:creationId xmlns:p14="http://schemas.microsoft.com/office/powerpoint/2010/main" val="2454737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667" y="1175657"/>
            <a:ext cx="8718422" cy="5577840"/>
          </a:xfrm>
          <a:prstGeom prst="rect">
            <a:avLst/>
          </a:prstGeom>
        </p:spPr>
      </p:pic>
      <p:sp>
        <p:nvSpPr>
          <p:cNvPr id="6" name="Text Box 4"/>
          <p:cNvSpPr txBox="1">
            <a:spLocks noChangeArrowheads="1"/>
          </p:cNvSpPr>
          <p:nvPr/>
        </p:nvSpPr>
        <p:spPr bwMode="auto">
          <a:xfrm>
            <a:off x="5316533" y="227536"/>
            <a:ext cx="982961"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Tilia</a:t>
            </a:r>
          </a:p>
        </p:txBody>
      </p:sp>
    </p:spTree>
    <p:extLst>
      <p:ext uri="{BB962C8B-B14F-4D97-AF65-F5344CB8AC3E}">
        <p14:creationId xmlns:p14="http://schemas.microsoft.com/office/powerpoint/2010/main" val="1256451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188720"/>
            <a:ext cx="6906464" cy="5577840"/>
          </a:xfrm>
          <a:prstGeom prst="rect">
            <a:avLst/>
          </a:prstGeom>
        </p:spPr>
      </p:pic>
      <p:sp>
        <p:nvSpPr>
          <p:cNvPr id="6" name="Text Box 4"/>
          <p:cNvSpPr txBox="1">
            <a:spLocks noChangeArrowheads="1"/>
          </p:cNvSpPr>
          <p:nvPr/>
        </p:nvSpPr>
        <p:spPr bwMode="auto">
          <a:xfrm>
            <a:off x="5316533" y="227536"/>
            <a:ext cx="982961"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Tilia</a:t>
            </a:r>
          </a:p>
        </p:txBody>
      </p:sp>
    </p:spTree>
    <p:extLst>
      <p:ext uri="{BB962C8B-B14F-4D97-AF65-F5344CB8AC3E}">
        <p14:creationId xmlns:p14="http://schemas.microsoft.com/office/powerpoint/2010/main" val="419085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188720"/>
            <a:ext cx="6906464" cy="5577840"/>
          </a:xfrm>
          <a:prstGeom prst="rect">
            <a:avLst/>
          </a:prstGeom>
        </p:spPr>
      </p:pic>
      <p:sp>
        <p:nvSpPr>
          <p:cNvPr id="6" name="Text Box 4"/>
          <p:cNvSpPr txBox="1">
            <a:spLocks noChangeArrowheads="1"/>
          </p:cNvSpPr>
          <p:nvPr/>
        </p:nvSpPr>
        <p:spPr bwMode="auto">
          <a:xfrm>
            <a:off x="5316533" y="227536"/>
            <a:ext cx="982961"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Tilia</a:t>
            </a:r>
          </a:p>
        </p:txBody>
      </p:sp>
    </p:spTree>
    <p:extLst>
      <p:ext uri="{BB962C8B-B14F-4D97-AF65-F5344CB8AC3E}">
        <p14:creationId xmlns:p14="http://schemas.microsoft.com/office/powerpoint/2010/main" val="3920798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LogoPollenHRC.png"/>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574668" y="195117"/>
            <a:ext cx="9817368"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Application Programming Interface (API)</a:t>
            </a:r>
          </a:p>
        </p:txBody>
      </p:sp>
      <p:pic>
        <p:nvPicPr>
          <p:cNvPr id="6" name="Picture 5"/>
          <p:cNvPicPr>
            <a:picLocks noChangeAspect="1"/>
          </p:cNvPicPr>
          <p:nvPr/>
        </p:nvPicPr>
        <p:blipFill>
          <a:blip r:embed="rId3"/>
          <a:stretch>
            <a:fillRect/>
          </a:stretch>
        </p:blipFill>
        <p:spPr>
          <a:xfrm>
            <a:off x="2468880" y="1188720"/>
            <a:ext cx="7209323" cy="5577840"/>
          </a:xfrm>
          <a:prstGeom prst="rect">
            <a:avLst/>
          </a:prstGeom>
        </p:spPr>
      </p:pic>
      <p:sp>
        <p:nvSpPr>
          <p:cNvPr id="8" name="Rounded Rectangle 7"/>
          <p:cNvSpPr/>
          <p:nvPr/>
        </p:nvSpPr>
        <p:spPr bwMode="auto">
          <a:xfrm>
            <a:off x="4470400" y="3251200"/>
            <a:ext cx="1126836" cy="674255"/>
          </a:xfrm>
          <a:prstGeom prst="round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5101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LogoPollenHRC.png"/>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574668" y="195117"/>
            <a:ext cx="9817368"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Application Programming Interface (API)</a:t>
            </a:r>
          </a:p>
        </p:txBody>
      </p:sp>
      <p:pic>
        <p:nvPicPr>
          <p:cNvPr id="2" name="Picture 1"/>
          <p:cNvPicPr>
            <a:picLocks noChangeAspect="1"/>
          </p:cNvPicPr>
          <p:nvPr/>
        </p:nvPicPr>
        <p:blipFill>
          <a:blip r:embed="rId3"/>
          <a:stretch>
            <a:fillRect/>
          </a:stretch>
        </p:blipFill>
        <p:spPr>
          <a:xfrm>
            <a:off x="2468880" y="1188720"/>
            <a:ext cx="7209323" cy="5577840"/>
          </a:xfrm>
          <a:prstGeom prst="rect">
            <a:avLst/>
          </a:prstGeom>
        </p:spPr>
      </p:pic>
    </p:spTree>
    <p:extLst>
      <p:ext uri="{BB962C8B-B14F-4D97-AF65-F5344CB8AC3E}">
        <p14:creationId xmlns:p14="http://schemas.microsoft.com/office/powerpoint/2010/main" val="729816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LogoPollenHRC.png"/>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574668" y="195117"/>
            <a:ext cx="9817368"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Application Programming Interface (API)</a:t>
            </a:r>
          </a:p>
        </p:txBody>
      </p:sp>
      <p:pic>
        <p:nvPicPr>
          <p:cNvPr id="5" name="Picture 4"/>
          <p:cNvPicPr>
            <a:picLocks noChangeAspect="1"/>
          </p:cNvPicPr>
          <p:nvPr/>
        </p:nvPicPr>
        <p:blipFill>
          <a:blip r:embed="rId3"/>
          <a:stretch>
            <a:fillRect/>
          </a:stretch>
        </p:blipFill>
        <p:spPr>
          <a:xfrm>
            <a:off x="2468880" y="1188720"/>
            <a:ext cx="7209323" cy="5577840"/>
          </a:xfrm>
          <a:prstGeom prst="rect">
            <a:avLst/>
          </a:prstGeom>
        </p:spPr>
      </p:pic>
    </p:spTree>
    <p:extLst>
      <p:ext uri="{BB962C8B-B14F-4D97-AF65-F5344CB8AC3E}">
        <p14:creationId xmlns:p14="http://schemas.microsoft.com/office/powerpoint/2010/main" val="1816462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7104" y="1"/>
            <a:ext cx="1828800" cy="1362075"/>
          </a:xfrm>
          <a:prstGeom prst="rect">
            <a:avLst/>
          </a:prstGeom>
          <a:noFill/>
          <a:ln w="9525">
            <a:noFill/>
            <a:miter lim="800000"/>
            <a:headEnd/>
            <a:tailEnd/>
          </a:ln>
        </p:spPr>
      </p:pic>
      <p:sp>
        <p:nvSpPr>
          <p:cNvPr id="6" name="Text Box 4"/>
          <p:cNvSpPr txBox="1">
            <a:spLocks noChangeArrowheads="1"/>
          </p:cNvSpPr>
          <p:nvPr/>
        </p:nvSpPr>
        <p:spPr bwMode="auto">
          <a:xfrm>
            <a:off x="3902396" y="227536"/>
            <a:ext cx="3949479"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err="1">
                <a:ln/>
                <a:solidFill>
                  <a:schemeClr val="accent3"/>
                </a:solidFill>
                <a:latin typeface="Calibri" panose="020F0502020204030204" pitchFamily="34" charset="0"/>
              </a:rPr>
              <a:t>neotoma</a:t>
            </a:r>
            <a:r>
              <a:rPr lang="en-US" sz="3600" b="1" dirty="0">
                <a:ln/>
                <a:solidFill>
                  <a:schemeClr val="accent3"/>
                </a:solidFill>
                <a:latin typeface="Calibri" panose="020F0502020204030204" pitchFamily="34" charset="0"/>
              </a:rPr>
              <a:t> R package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883" y="1161502"/>
            <a:ext cx="7565501" cy="55778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4954" y="1383278"/>
            <a:ext cx="6721422" cy="428281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1042" y="2056945"/>
            <a:ext cx="6462320" cy="4275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419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2218063" y="217489"/>
            <a:ext cx="4416915"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Q: Whence Neotoma?</a:t>
            </a:r>
          </a:p>
        </p:txBody>
      </p:sp>
      <p:sp>
        <p:nvSpPr>
          <p:cNvPr id="33797" name="Text Box 17"/>
          <p:cNvSpPr txBox="1">
            <a:spLocks noChangeArrowheads="1"/>
          </p:cNvSpPr>
          <p:nvPr/>
        </p:nvSpPr>
        <p:spPr bwMode="auto">
          <a:xfrm>
            <a:off x="3168650" y="5376863"/>
            <a:ext cx="528638" cy="366712"/>
          </a:xfrm>
          <a:prstGeom prst="rect">
            <a:avLst/>
          </a:prstGeom>
          <a:noFill/>
          <a:ln w="9525" algn="ctr">
            <a:noFill/>
            <a:miter lim="800000"/>
            <a:headEnd/>
            <a:tailEnd/>
          </a:ln>
        </p:spPr>
        <p:txBody>
          <a:bodyPr>
            <a:spAutoFit/>
          </a:bodyPr>
          <a:lstStyle/>
          <a:p>
            <a:endParaRPr lang="en-US" dirty="0"/>
          </a:p>
        </p:txBody>
      </p:sp>
      <p:pic>
        <p:nvPicPr>
          <p:cNvPr id="33798" name="Picture 8" descr="LogoPollenHRC.png"/>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63206" y="1"/>
            <a:ext cx="1828800" cy="1362075"/>
          </a:xfrm>
          <a:prstGeom prst="rect">
            <a:avLst/>
          </a:prstGeom>
          <a:noFill/>
          <a:ln w="9525">
            <a:noFill/>
            <a:miter lim="800000"/>
            <a:headEnd/>
            <a:tailEnd/>
          </a:ln>
        </p:spPr>
      </p:pic>
      <p:sp>
        <p:nvSpPr>
          <p:cNvPr id="16" name="Rectangle 15"/>
          <p:cNvSpPr/>
          <p:nvPr/>
        </p:nvSpPr>
        <p:spPr>
          <a:xfrm>
            <a:off x="2218063" y="1667476"/>
            <a:ext cx="8174515" cy="1200329"/>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573088" indent="-573088" algn="l">
              <a:tabLst>
                <a:tab pos="573088" algn="l"/>
              </a:tabLst>
            </a:pPr>
            <a:r>
              <a:rPr lang="en-US" sz="3600" b="1" dirty="0">
                <a:ln w="50800"/>
                <a:solidFill>
                  <a:schemeClr val="bg1">
                    <a:shade val="50000"/>
                  </a:schemeClr>
                </a:solidFill>
                <a:latin typeface="Calibri" panose="020F0502020204030204" pitchFamily="34" charset="0"/>
              </a:rPr>
              <a:t>A:	Named for the packrat (</a:t>
            </a:r>
            <a:r>
              <a:rPr lang="en-US" sz="3600" b="1" i="1" dirty="0">
                <a:ln w="50800"/>
                <a:solidFill>
                  <a:schemeClr val="bg1">
                    <a:shade val="50000"/>
                  </a:schemeClr>
                </a:solidFill>
                <a:latin typeface="Calibri" panose="020F0502020204030204" pitchFamily="34" charset="0"/>
              </a:rPr>
              <a:t>Neotoma</a:t>
            </a:r>
            <a:r>
              <a:rPr lang="en-US" sz="3600" b="1" dirty="0">
                <a:ln w="50800"/>
                <a:solidFill>
                  <a:schemeClr val="bg1">
                    <a:shade val="50000"/>
                  </a:schemeClr>
                </a:solidFill>
                <a:latin typeface="Calibri" panose="020F0502020204030204" pitchFamily="34" charset="0"/>
              </a:rPr>
              <a:t>), a multiproxy data collector.</a:t>
            </a:r>
          </a:p>
        </p:txBody>
      </p:sp>
      <p:pic>
        <p:nvPicPr>
          <p:cNvPr id="6" name="Picture 5" descr="Paul Martin and midden.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238207" y="4148334"/>
            <a:ext cx="3910265" cy="2377440"/>
          </a:xfrm>
          <a:prstGeom prst="rect">
            <a:avLst/>
          </a:prstGeom>
          <a:ln>
            <a:noFill/>
          </a:ln>
          <a:effectLst>
            <a:softEdge rad="112500"/>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3840" y="4148334"/>
            <a:ext cx="3566159" cy="2377440"/>
          </a:xfrm>
          <a:prstGeom prst="rect">
            <a:avLst/>
          </a:prstGeom>
          <a:ln>
            <a:noFill/>
          </a:ln>
          <a:effectLst>
            <a:softEdge rad="112500"/>
          </a:effec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7377" y="1472394"/>
            <a:ext cx="3255666" cy="2468880"/>
          </a:xfrm>
          <a:prstGeom prst="rect">
            <a:avLst/>
          </a:prstGeom>
          <a:ln>
            <a:noFill/>
          </a:ln>
          <a:effectLst>
            <a:softEdge rad="112500"/>
          </a:effectLst>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51373" y="1472393"/>
            <a:ext cx="2613375" cy="2468880"/>
          </a:xfrm>
          <a:prstGeom prst="rect">
            <a:avLst/>
          </a:prstGeom>
          <a:ln>
            <a:noFill/>
          </a:ln>
          <a:effectLst>
            <a:softEdge rad="112500"/>
          </a:effectLst>
        </p:spPr>
      </p:pic>
    </p:spTree>
    <p:extLst>
      <p:ext uri="{BB962C8B-B14F-4D97-AF65-F5344CB8AC3E}">
        <p14:creationId xmlns:p14="http://schemas.microsoft.com/office/powerpoint/2010/main" val="77332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112" y="1174020"/>
            <a:ext cx="8484510" cy="5565108"/>
          </a:xfrm>
          <a:prstGeom prst="rect">
            <a:avLst/>
          </a:prstGeom>
        </p:spPr>
      </p:pic>
      <p:sp>
        <p:nvSpPr>
          <p:cNvPr id="3" name="Oval 2"/>
          <p:cNvSpPr/>
          <p:nvPr/>
        </p:nvSpPr>
        <p:spPr bwMode="auto">
          <a:xfrm>
            <a:off x="4945625" y="4617720"/>
            <a:ext cx="740664" cy="384048"/>
          </a:xfrm>
          <a:prstGeom prst="ellipse">
            <a:avLst/>
          </a:prstGeom>
          <a:noFill/>
          <a:ln w="412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Oval 3"/>
          <p:cNvSpPr/>
          <p:nvPr/>
        </p:nvSpPr>
        <p:spPr bwMode="auto">
          <a:xfrm>
            <a:off x="4523867" y="5376177"/>
            <a:ext cx="740664" cy="384048"/>
          </a:xfrm>
          <a:prstGeom prst="ellipse">
            <a:avLst/>
          </a:prstGeom>
          <a:noFill/>
          <a:ln w="412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5" name="Picture 8" descr="LogoPollenHRC.png"/>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47960" y="1"/>
            <a:ext cx="1828800" cy="1362075"/>
          </a:xfrm>
          <a:prstGeom prst="rect">
            <a:avLst/>
          </a:prstGeom>
          <a:noFill/>
          <a:ln w="9525">
            <a:noFill/>
            <a:miter lim="800000"/>
            <a:headEnd/>
            <a:tailEnd/>
          </a:ln>
        </p:spPr>
      </p:pic>
      <p:sp>
        <p:nvSpPr>
          <p:cNvPr id="6" name="Text Box 4"/>
          <p:cNvSpPr txBox="1">
            <a:spLocks noChangeArrowheads="1"/>
          </p:cNvSpPr>
          <p:nvPr/>
        </p:nvSpPr>
        <p:spPr bwMode="auto">
          <a:xfrm>
            <a:off x="574668" y="195117"/>
            <a:ext cx="9817368"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Application Programming Interface (API)</a:t>
            </a:r>
          </a:p>
        </p:txBody>
      </p:sp>
    </p:spTree>
    <p:extLst>
      <p:ext uri="{BB962C8B-B14F-4D97-AF65-F5344CB8AC3E}">
        <p14:creationId xmlns:p14="http://schemas.microsoft.com/office/powerpoint/2010/main" val="391066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066" y="1701987"/>
            <a:ext cx="7947869" cy="5064573"/>
          </a:xfrm>
          <a:prstGeom prst="rect">
            <a:avLst/>
          </a:prstGeom>
        </p:spPr>
      </p:pic>
      <p:pic>
        <p:nvPicPr>
          <p:cNvPr id="3" name="Picture 8" descr="LogoPollenHRC.png"/>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574668" y="195117"/>
            <a:ext cx="9817368"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Application Programming Interface (API)</a:t>
            </a:r>
          </a:p>
        </p:txBody>
      </p:sp>
      <p:sp>
        <p:nvSpPr>
          <p:cNvPr id="5" name="TextBox 4"/>
          <p:cNvSpPr txBox="1"/>
          <p:nvPr/>
        </p:nvSpPr>
        <p:spPr>
          <a:xfrm>
            <a:off x="2950464" y="1208420"/>
            <a:ext cx="6291072" cy="369332"/>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rgbClr val="00FFFF"/>
                </a:solidFill>
              </a:rPr>
              <a:t>http://apps.neotomadb.org/Explorer/?datasetid=1523</a:t>
            </a:r>
          </a:p>
        </p:txBody>
      </p:sp>
    </p:spTree>
    <p:extLst>
      <p:ext uri="{BB962C8B-B14F-4D97-AF65-F5344CB8AC3E}">
        <p14:creationId xmlns:p14="http://schemas.microsoft.com/office/powerpoint/2010/main" val="2690217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8" descr="LogoPollenHRC.png"/>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347960" y="1"/>
            <a:ext cx="1828800" cy="1362075"/>
          </a:xfrm>
          <a:prstGeom prst="rect">
            <a:avLst/>
          </a:prstGeom>
          <a:noFill/>
          <a:ln w="9525">
            <a:noFill/>
            <a:miter lim="800000"/>
            <a:headEnd/>
            <a:tailEnd/>
          </a:ln>
        </p:spPr>
      </p:pic>
      <p:grpSp>
        <p:nvGrpSpPr>
          <p:cNvPr id="9" name="Group 8"/>
          <p:cNvGrpSpPr/>
          <p:nvPr/>
        </p:nvGrpSpPr>
        <p:grpSpPr>
          <a:xfrm>
            <a:off x="4587240" y="1920240"/>
            <a:ext cx="3017520" cy="3017520"/>
            <a:chOff x="4587240" y="1920240"/>
            <a:chExt cx="3017520" cy="3017520"/>
          </a:xfrm>
        </p:grpSpPr>
        <p:sp>
          <p:nvSpPr>
            <p:cNvPr id="2" name="Flowchart: Magnetic Disk 1"/>
            <p:cNvSpPr/>
            <p:nvPr/>
          </p:nvSpPr>
          <p:spPr bwMode="auto">
            <a:xfrm>
              <a:off x="5547360" y="2880360"/>
              <a:ext cx="1097280" cy="1097280"/>
            </a:xfrm>
            <a:prstGeom prst="flowChartMagneticDisk">
              <a:avLst/>
            </a:prstGeom>
            <a:solidFill>
              <a:schemeClr val="bg2">
                <a:lumMod val="20000"/>
                <a:lumOff val="80000"/>
              </a:schemeClr>
            </a:solidFill>
            <a:ln>
              <a:solidFill>
                <a:schemeClr val="tx1">
                  <a:lumMod val="50000"/>
                  <a:lumOff val="50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en-US" sz="1400" b="1" dirty="0">
                  <a:solidFill>
                    <a:schemeClr val="tx1"/>
                  </a:solidFill>
                  <a:latin typeface="Arial" charset="0"/>
                </a:rPr>
                <a:t>Neotoma</a:t>
              </a:r>
            </a:p>
            <a:p>
              <a:r>
                <a:rPr lang="en-US" sz="1400" b="1" dirty="0">
                  <a:solidFill>
                    <a:schemeClr val="tx1"/>
                  </a:solidFill>
                  <a:latin typeface="Arial" charset="0"/>
                </a:rPr>
                <a:t>DB</a:t>
              </a:r>
            </a:p>
          </p:txBody>
        </p:sp>
        <p:sp>
          <p:nvSpPr>
            <p:cNvPr id="8" name="Donut 7"/>
            <p:cNvSpPr/>
            <p:nvPr/>
          </p:nvSpPr>
          <p:spPr bwMode="auto">
            <a:xfrm>
              <a:off x="4587240" y="1920240"/>
              <a:ext cx="3017520" cy="3017520"/>
            </a:xfrm>
            <a:prstGeom prst="donut">
              <a:avLst>
                <a:gd name="adj" fmla="val 18148"/>
              </a:avLst>
            </a:prstGeom>
            <a:solidFill>
              <a:srgbClr val="FF9900"/>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endParaRPr lang="en-US">
                <a:solidFill>
                  <a:schemeClr val="tx1"/>
                </a:solidFill>
                <a:latin typeface="Arial" charset="0"/>
              </a:endParaRPr>
            </a:p>
          </p:txBody>
        </p:sp>
        <p:sp>
          <p:nvSpPr>
            <p:cNvPr id="3" name="Donut 2"/>
            <p:cNvSpPr/>
            <p:nvPr/>
          </p:nvSpPr>
          <p:spPr bwMode="auto">
            <a:xfrm>
              <a:off x="4898797" y="2231796"/>
              <a:ext cx="2394409" cy="2394408"/>
            </a:xfrm>
            <a:prstGeom prst="donut">
              <a:avLst>
                <a:gd name="adj" fmla="val 13835"/>
              </a:avLst>
            </a:prstGeom>
            <a:solidFill>
              <a:srgbClr val="FF0000"/>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endParaRPr lang="en-US">
                <a:solidFill>
                  <a:schemeClr val="tx1"/>
                </a:solidFill>
                <a:latin typeface="Arial" charset="0"/>
              </a:endParaRPr>
            </a:p>
          </p:txBody>
        </p:sp>
      </p:grpSp>
      <p:sp>
        <p:nvSpPr>
          <p:cNvPr id="4" name="TextBox 3"/>
          <p:cNvSpPr txBox="1"/>
          <p:nvPr/>
        </p:nvSpPr>
        <p:spPr>
          <a:xfrm>
            <a:off x="5461693" y="2456315"/>
            <a:ext cx="1287468" cy="565450"/>
          </a:xfrm>
          <a:prstGeom prst="rect">
            <a:avLst/>
          </a:prstGeom>
          <a:noFill/>
        </p:spPr>
        <p:txBody>
          <a:bodyPr wrap="none" rtlCol="0">
            <a:prstTxWarp prst="textArchUp">
              <a:avLst>
                <a:gd name="adj" fmla="val 10411440"/>
              </a:avLst>
            </a:prstTxWarp>
            <a:spAutoFit/>
          </a:bodyPr>
          <a:lstStyle/>
          <a:p>
            <a:r>
              <a:rPr lang="en-US" sz="1400" b="1" dirty="0"/>
              <a:t>Web Services</a:t>
            </a:r>
          </a:p>
        </p:txBody>
      </p:sp>
      <p:sp>
        <p:nvSpPr>
          <p:cNvPr id="11" name="TextBox 10"/>
          <p:cNvSpPr txBox="1"/>
          <p:nvPr/>
        </p:nvSpPr>
        <p:spPr>
          <a:xfrm>
            <a:off x="5453834" y="2127938"/>
            <a:ext cx="1287468" cy="565450"/>
          </a:xfrm>
          <a:prstGeom prst="rect">
            <a:avLst/>
          </a:prstGeom>
          <a:noFill/>
        </p:spPr>
        <p:txBody>
          <a:bodyPr wrap="none" rtlCol="0">
            <a:prstTxWarp prst="textArchUp">
              <a:avLst>
                <a:gd name="adj" fmla="val 10411440"/>
              </a:avLst>
            </a:prstTxWarp>
            <a:spAutoFit/>
          </a:bodyPr>
          <a:lstStyle/>
          <a:p>
            <a:r>
              <a:rPr lang="en-US" sz="1400" b="1" dirty="0"/>
              <a:t>API</a:t>
            </a:r>
          </a:p>
        </p:txBody>
      </p:sp>
      <p:sp>
        <p:nvSpPr>
          <p:cNvPr id="7" name="TextBox 6"/>
          <p:cNvSpPr txBox="1"/>
          <p:nvPr/>
        </p:nvSpPr>
        <p:spPr>
          <a:xfrm>
            <a:off x="1087583" y="1334586"/>
            <a:ext cx="3161443"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600" b="1" dirty="0">
                <a:ln/>
                <a:solidFill>
                  <a:schemeClr val="accent3"/>
                </a:solidFill>
              </a:rPr>
              <a:t>Data Exploration and Retrieval</a:t>
            </a:r>
          </a:p>
        </p:txBody>
      </p:sp>
      <p:sp>
        <p:nvSpPr>
          <p:cNvPr id="21" name="TextBox 20"/>
          <p:cNvSpPr txBox="1"/>
          <p:nvPr/>
        </p:nvSpPr>
        <p:spPr>
          <a:xfrm>
            <a:off x="8100785" y="1409520"/>
            <a:ext cx="2839240"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600" b="1" dirty="0">
                <a:ln/>
                <a:solidFill>
                  <a:schemeClr val="accent3"/>
                </a:solidFill>
              </a:rPr>
              <a:t>Data Upload and Download</a:t>
            </a:r>
          </a:p>
        </p:txBody>
      </p:sp>
      <p:sp>
        <p:nvSpPr>
          <p:cNvPr id="22" name="TextBox 21"/>
          <p:cNvSpPr txBox="1"/>
          <p:nvPr/>
        </p:nvSpPr>
        <p:spPr>
          <a:xfrm>
            <a:off x="1262960" y="4247023"/>
            <a:ext cx="2868478"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600" b="1" dirty="0">
                <a:ln/>
                <a:solidFill>
                  <a:schemeClr val="accent3"/>
                </a:solidFill>
              </a:rPr>
              <a:t>Data Retrieval and Analysis</a:t>
            </a:r>
          </a:p>
        </p:txBody>
      </p:sp>
      <p:sp>
        <p:nvSpPr>
          <p:cNvPr id="23" name="TextBox 22"/>
          <p:cNvSpPr txBox="1"/>
          <p:nvPr/>
        </p:nvSpPr>
        <p:spPr>
          <a:xfrm>
            <a:off x="8125816" y="4772241"/>
            <a:ext cx="1937838"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600" b="1" dirty="0">
                <a:ln/>
                <a:solidFill>
                  <a:schemeClr val="accent3"/>
                </a:solidFill>
              </a:rPr>
              <a:t>Data Visualization</a:t>
            </a:r>
          </a:p>
        </p:txBody>
      </p:sp>
      <p:cxnSp>
        <p:nvCxnSpPr>
          <p:cNvPr id="19" name="Straight Connector 18"/>
          <p:cNvCxnSpPr/>
          <p:nvPr/>
        </p:nvCxnSpPr>
        <p:spPr bwMode="auto">
          <a:xfrm flipV="1">
            <a:off x="4025164" y="4435325"/>
            <a:ext cx="1272619" cy="711880"/>
          </a:xfrm>
          <a:prstGeom prst="line">
            <a:avLst/>
          </a:prstGeom>
          <a:noFill/>
          <a:ln w="127000" cap="flat" cmpd="sng" algn="ctr">
            <a:solidFill>
              <a:srgbClr val="FF9900"/>
            </a:solidFill>
            <a:prstDash val="solid"/>
            <a:round/>
            <a:headEnd type="stealth" w="med" len="med"/>
            <a:tailEnd type="none" w="med" len="med"/>
          </a:ln>
          <a:effectLst/>
        </p:spPr>
      </p:cxnSp>
      <p:grpSp>
        <p:nvGrpSpPr>
          <p:cNvPr id="5" name="Group 4"/>
          <p:cNvGrpSpPr/>
          <p:nvPr/>
        </p:nvGrpSpPr>
        <p:grpSpPr>
          <a:xfrm>
            <a:off x="1442931" y="4593950"/>
            <a:ext cx="2568559" cy="2070171"/>
            <a:chOff x="423852" y="4477589"/>
            <a:chExt cx="2085975" cy="1861299"/>
          </a:xfrm>
        </p:grpSpPr>
        <p:pic>
          <p:nvPicPr>
            <p:cNvPr id="1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852" y="4477589"/>
              <a:ext cx="2085975" cy="899274"/>
            </a:xfrm>
            <a:prstGeom prst="rect">
              <a:avLst/>
            </a:prstGeom>
            <a:noFill/>
            <a:ln w="12700">
              <a:solidFill>
                <a:schemeClr val="tx1">
                  <a:lumMod val="50000"/>
                  <a:lumOff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852" y="5366728"/>
              <a:ext cx="2085975" cy="972160"/>
            </a:xfrm>
            <a:prstGeom prst="rect">
              <a:avLst/>
            </a:prstGeom>
            <a:noFill/>
            <a:ln w="12700">
              <a:solidFill>
                <a:schemeClr val="tx1">
                  <a:lumMod val="50000"/>
                  <a:lumOff val="50000"/>
                </a:schemeClr>
              </a:solidFill>
              <a:miter lim="800000"/>
              <a:headEnd/>
              <a:tailEnd/>
            </a:ln>
            <a:extLst>
              <a:ext uri="{909E8E84-426E-40DD-AFC4-6F175D3DCCD1}">
                <a14:hiddenFill xmlns:a14="http://schemas.microsoft.com/office/drawing/2010/main">
                  <a:solidFill>
                    <a:schemeClr val="accent1"/>
                  </a:solidFill>
                </a14:hiddenFill>
              </a:ext>
            </a:extLst>
          </p:spPr>
        </p:pic>
      </p:grpSp>
      <p:cxnSp>
        <p:nvCxnSpPr>
          <p:cNvPr id="29" name="Straight Connector 28"/>
          <p:cNvCxnSpPr/>
          <p:nvPr/>
        </p:nvCxnSpPr>
        <p:spPr bwMode="auto">
          <a:xfrm>
            <a:off x="3978883" y="2437007"/>
            <a:ext cx="919913" cy="443353"/>
          </a:xfrm>
          <a:prstGeom prst="line">
            <a:avLst/>
          </a:prstGeom>
          <a:noFill/>
          <a:ln w="127000" cap="flat" cmpd="sng" algn="ctr">
            <a:solidFill>
              <a:srgbClr val="FF9900"/>
            </a:solidFill>
            <a:prstDash val="solid"/>
            <a:round/>
            <a:headEnd type="stealth" w="med" len="med"/>
            <a:tailEnd type="none" w="med" len="med"/>
          </a:ln>
          <a:effectLst/>
        </p:spPr>
      </p:cxnSp>
      <p:cxnSp>
        <p:nvCxnSpPr>
          <p:cNvPr id="34" name="Straight Connector 33"/>
          <p:cNvCxnSpPr/>
          <p:nvPr/>
        </p:nvCxnSpPr>
        <p:spPr bwMode="auto">
          <a:xfrm flipV="1">
            <a:off x="7512828" y="2466924"/>
            <a:ext cx="766546" cy="472491"/>
          </a:xfrm>
          <a:prstGeom prst="line">
            <a:avLst/>
          </a:prstGeom>
          <a:noFill/>
          <a:ln w="127000" cap="flat" cmpd="sng" algn="ctr">
            <a:solidFill>
              <a:srgbClr val="FF9900"/>
            </a:solidFill>
            <a:prstDash val="solid"/>
            <a:round/>
            <a:headEnd type="none" w="med" len="med"/>
            <a:tailEnd type="stealth" w="med" len="med"/>
          </a:ln>
          <a:effectLst/>
        </p:spPr>
      </p:cxnSp>
      <p:pic>
        <p:nvPicPr>
          <p:cNvPr id="12"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9374" y="1747244"/>
            <a:ext cx="2470271" cy="1766010"/>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82176" y="1717148"/>
            <a:ext cx="2568333" cy="1789574"/>
          </a:xfrm>
          <a:prstGeom prst="rect">
            <a:avLst/>
          </a:prstGeom>
        </p:spPr>
      </p:pic>
      <p:sp>
        <p:nvSpPr>
          <p:cNvPr id="26" name="TextBox 25"/>
          <p:cNvSpPr txBox="1"/>
          <p:nvPr/>
        </p:nvSpPr>
        <p:spPr>
          <a:xfrm>
            <a:off x="2191543" y="1747661"/>
            <a:ext cx="1837361" cy="338554"/>
          </a:xfrm>
          <a:prstGeom prst="rect">
            <a:avLst/>
          </a:prstGeom>
          <a:noFill/>
        </p:spPr>
        <p:txBody>
          <a:bodyPr wrap="none" rtlCol="0">
            <a:spAutoFit/>
          </a:bodyPr>
          <a:lstStyle/>
          <a:p>
            <a:r>
              <a:rPr lang="en-US" sz="1600" dirty="0">
                <a:ln w="0"/>
                <a:effectLst>
                  <a:outerShdw blurRad="38100" dist="19050" dir="2700000" algn="tl" rotWithShape="0">
                    <a:schemeClr val="dk1">
                      <a:alpha val="40000"/>
                    </a:schemeClr>
                  </a:outerShdw>
                </a:effectLst>
              </a:rPr>
              <a:t>Neotoma Explorer</a:t>
            </a:r>
          </a:p>
        </p:txBody>
      </p:sp>
      <p:sp>
        <p:nvSpPr>
          <p:cNvPr id="27" name="TextBox 26"/>
          <p:cNvSpPr txBox="1"/>
          <p:nvPr/>
        </p:nvSpPr>
        <p:spPr>
          <a:xfrm>
            <a:off x="10074450" y="1694782"/>
            <a:ext cx="550535" cy="338554"/>
          </a:xfrm>
          <a:prstGeom prst="rect">
            <a:avLst/>
          </a:prstGeom>
          <a:noFill/>
        </p:spPr>
        <p:txBody>
          <a:bodyPr wrap="none" rtlCol="0">
            <a:spAutoFit/>
          </a:bodyPr>
          <a:lstStyle/>
          <a:p>
            <a:r>
              <a:rPr lang="en-US" sz="1600" dirty="0">
                <a:ln w="0"/>
                <a:effectLst>
                  <a:outerShdw blurRad="38100" dist="19050" dir="2700000" algn="tl" rotWithShape="0">
                    <a:schemeClr val="dk1">
                      <a:alpha val="40000"/>
                    </a:schemeClr>
                  </a:outerShdw>
                </a:effectLst>
              </a:rPr>
              <a:t>Tilia</a:t>
            </a:r>
          </a:p>
        </p:txBody>
      </p:sp>
      <p:sp>
        <p:nvSpPr>
          <p:cNvPr id="28" name="TextBox 27"/>
          <p:cNvSpPr txBox="1"/>
          <p:nvPr/>
        </p:nvSpPr>
        <p:spPr>
          <a:xfrm>
            <a:off x="1528207" y="4536579"/>
            <a:ext cx="2318262" cy="338554"/>
          </a:xfrm>
          <a:prstGeom prst="rect">
            <a:avLst/>
          </a:prstGeom>
          <a:noFill/>
        </p:spPr>
        <p:txBody>
          <a:bodyPr wrap="none" rtlCol="0">
            <a:spAutoFit/>
          </a:bodyPr>
          <a:lstStyle/>
          <a:p>
            <a:r>
              <a:rPr lang="en-US" sz="1600" dirty="0" err="1">
                <a:ln w="0"/>
                <a:effectLst>
                  <a:outerShdw blurRad="38100" dist="19050" dir="2700000" algn="tl" rotWithShape="0">
                    <a:schemeClr val="dk1">
                      <a:alpha val="40000"/>
                    </a:schemeClr>
                  </a:outerShdw>
                </a:effectLst>
              </a:rPr>
              <a:t>neotoma</a:t>
            </a:r>
            <a:r>
              <a:rPr lang="en-US" sz="1600" dirty="0">
                <a:ln w="0"/>
                <a:effectLst>
                  <a:outerShdw blurRad="38100" dist="19050" dir="2700000" algn="tl" rotWithShape="0">
                    <a:schemeClr val="dk1">
                      <a:alpha val="40000"/>
                    </a:schemeClr>
                  </a:outerShdw>
                </a:effectLst>
              </a:rPr>
              <a:t> package for R</a:t>
            </a:r>
          </a:p>
        </p:txBody>
      </p:sp>
      <p:pic>
        <p:nvPicPr>
          <p:cNvPr id="30" name="Picture 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581211" y="5204247"/>
            <a:ext cx="1514294" cy="1467059"/>
          </a:xfrm>
          <a:prstGeom prst="rect">
            <a:avLst/>
          </a:prstGeom>
        </p:spPr>
      </p:pic>
      <p:pic>
        <p:nvPicPr>
          <p:cNvPr id="31" name="Picture 30"/>
          <p:cNvPicPr>
            <a:picLocks noChangeAspect="1"/>
          </p:cNvPicPr>
          <p:nvPr/>
        </p:nvPicPr>
        <p:blipFill rotWithShape="1">
          <a:blip r:embed="rId9" cstate="print">
            <a:extLst>
              <a:ext uri="{28A0092B-C50C-407E-A947-70E740481C1C}">
                <a14:useLocalDpi xmlns:a14="http://schemas.microsoft.com/office/drawing/2010/main" val="0"/>
              </a:ext>
            </a:extLst>
          </a:blip>
          <a:srcRect b="-1852"/>
          <a:stretch/>
        </p:blipFill>
        <p:spPr>
          <a:xfrm>
            <a:off x="8607631" y="5204247"/>
            <a:ext cx="1912620" cy="1467059"/>
          </a:xfrm>
          <a:prstGeom prst="rect">
            <a:avLst/>
          </a:prstGeom>
        </p:spPr>
      </p:pic>
      <p:pic>
        <p:nvPicPr>
          <p:cNvPr id="32" name="Picture 31"/>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6126731" y="5197062"/>
            <a:ext cx="2391523" cy="1467059"/>
          </a:xfrm>
          <a:prstGeom prst="rect">
            <a:avLst/>
          </a:prstGeom>
        </p:spPr>
      </p:pic>
      <p:cxnSp>
        <p:nvCxnSpPr>
          <p:cNvPr id="33" name="Straight Connector 32"/>
          <p:cNvCxnSpPr/>
          <p:nvPr/>
        </p:nvCxnSpPr>
        <p:spPr bwMode="auto">
          <a:xfrm>
            <a:off x="7165679" y="4353657"/>
            <a:ext cx="996965" cy="545094"/>
          </a:xfrm>
          <a:prstGeom prst="line">
            <a:avLst/>
          </a:prstGeom>
          <a:noFill/>
          <a:ln w="127000" cap="flat" cmpd="sng" algn="ctr">
            <a:solidFill>
              <a:srgbClr val="FF9900"/>
            </a:solidFill>
            <a:prstDash val="solid"/>
            <a:round/>
            <a:headEnd type="none" w="med" len="med"/>
            <a:tailEnd type="stealth" w="med" len="med"/>
          </a:ln>
          <a:effectLst/>
        </p:spPr>
      </p:cxnSp>
      <p:sp>
        <p:nvSpPr>
          <p:cNvPr id="37" name="Text Box 4"/>
          <p:cNvSpPr txBox="1">
            <a:spLocks noChangeArrowheads="1"/>
          </p:cNvSpPr>
          <p:nvPr/>
        </p:nvSpPr>
        <p:spPr bwMode="auto">
          <a:xfrm>
            <a:off x="2921317" y="213296"/>
            <a:ext cx="6349367" cy="646331"/>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3600" b="1" dirty="0">
                <a:ln w="50800"/>
                <a:solidFill>
                  <a:schemeClr val="bg1">
                    <a:shade val="50000"/>
                  </a:schemeClr>
                </a:solidFill>
                <a:latin typeface="Calibri" panose="020F0502020204030204" pitchFamily="34" charset="0"/>
              </a:rPr>
              <a:t>Neotoma Informatics Ecosystem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LogoPollenHRC.png"/>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3482394" y="94533"/>
            <a:ext cx="4485330" cy="923330"/>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5400" b="1" dirty="0">
                <a:ln w="50800"/>
                <a:solidFill>
                  <a:schemeClr val="bg1">
                    <a:shade val="50000"/>
                  </a:schemeClr>
                </a:solidFill>
                <a:latin typeface="Calibri" panose="020F0502020204030204" pitchFamily="34" charset="0"/>
              </a:rPr>
              <a:t>New Initiatives</a:t>
            </a:r>
          </a:p>
        </p:txBody>
      </p:sp>
      <p:sp>
        <p:nvSpPr>
          <p:cNvPr id="5" name="Text Box 2"/>
          <p:cNvSpPr txBox="1">
            <a:spLocks noChangeArrowheads="1"/>
          </p:cNvSpPr>
          <p:nvPr/>
        </p:nvSpPr>
        <p:spPr bwMode="auto">
          <a:xfrm>
            <a:off x="629582" y="1888211"/>
            <a:ext cx="10491000" cy="4339650"/>
          </a:xfrm>
          <a:prstGeom prst="rect">
            <a:avLst/>
          </a:prstGeom>
          <a:noFill/>
          <a:ln w="9525" algn="ctr">
            <a:noFill/>
            <a:miter lim="800000"/>
            <a:headEnd/>
            <a:tailEnd/>
          </a:ln>
          <a:effectLst/>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Expanding to accommodate other data types: isotopes, biomarkers,…</a:t>
            </a:r>
          </a:p>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Accommodating specimen level data</a:t>
            </a:r>
          </a:p>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Forging links with other databases: NOAA Paleo, Paleobiology Database, GBIF,…</a:t>
            </a:r>
          </a:p>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Issuance of DOI’s</a:t>
            </a:r>
          </a:p>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Establishment of embargo capability</a:t>
            </a:r>
          </a:p>
          <a:p>
            <a:pPr marL="342900" indent="-342900" algn="l">
              <a:buFont typeface="Wingdings" panose="05000000000000000000" pitchFamily="2" charset="2"/>
              <a:buChar char="Ø"/>
            </a:pPr>
            <a:r>
              <a:rPr lang="en-US" sz="2800" b="1" dirty="0">
                <a:ln w="50800"/>
                <a:solidFill>
                  <a:schemeClr val="bg1">
                    <a:shade val="50000"/>
                  </a:schemeClr>
                </a:solidFill>
                <a:latin typeface="Calibri" pitchFamily="34" charset="0"/>
              </a:rPr>
              <a:t>Workshops: EPD, Linked </a:t>
            </a:r>
            <a:r>
              <a:rPr lang="en-US" sz="2800" b="1">
                <a:ln w="50800"/>
                <a:solidFill>
                  <a:schemeClr val="bg1">
                    <a:shade val="50000"/>
                  </a:schemeClr>
                </a:solidFill>
                <a:latin typeface="Calibri" pitchFamily="34" charset="0"/>
              </a:rPr>
              <a:t>Paleodata, </a:t>
            </a:r>
            <a:r>
              <a:rPr lang="en-US" sz="2800" b="1" dirty="0">
                <a:ln w="50800"/>
                <a:solidFill>
                  <a:schemeClr val="bg1">
                    <a:shade val="50000"/>
                  </a:schemeClr>
                </a:solidFill>
                <a:latin typeface="Calibri" pitchFamily="34" charset="0"/>
              </a:rPr>
              <a:t>C4P Hackathon, AmQua, ESA, SVP, IBS</a:t>
            </a:r>
          </a:p>
          <a:p>
            <a:pPr marL="342900" indent="-342900" algn="l">
              <a:buFont typeface="Wingdings" panose="05000000000000000000" pitchFamily="2" charset="2"/>
              <a:buChar char="Ø"/>
            </a:pPr>
            <a:endParaRPr lang="en-US" sz="2400" b="1" dirty="0">
              <a:ln w="50800"/>
              <a:solidFill>
                <a:schemeClr val="bg1">
                  <a:shade val="50000"/>
                </a:schemeClr>
              </a:solidFill>
              <a:latin typeface="Calibri" pitchFamily="34" charset="0"/>
            </a:endParaRPr>
          </a:p>
        </p:txBody>
      </p:sp>
    </p:spTree>
    <p:extLst>
      <p:ext uri="{BB962C8B-B14F-4D97-AF65-F5344CB8AC3E}">
        <p14:creationId xmlns:p14="http://schemas.microsoft.com/office/powerpoint/2010/main" val="416582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LogoPollenHRC.png"/>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347960" y="1"/>
            <a:ext cx="1828800" cy="1362075"/>
          </a:xfrm>
          <a:prstGeom prst="rect">
            <a:avLst/>
          </a:prstGeom>
          <a:noFill/>
          <a:ln w="9525">
            <a:noFill/>
            <a:miter lim="800000"/>
            <a:headEnd/>
            <a:tailEnd/>
          </a:ln>
        </p:spPr>
      </p:pic>
      <p:sp>
        <p:nvSpPr>
          <p:cNvPr id="4" name="Text Box 4"/>
          <p:cNvSpPr txBox="1">
            <a:spLocks noChangeArrowheads="1"/>
          </p:cNvSpPr>
          <p:nvPr/>
        </p:nvSpPr>
        <p:spPr bwMode="auto">
          <a:xfrm>
            <a:off x="2918977" y="94533"/>
            <a:ext cx="6354047" cy="923330"/>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5400" b="1" dirty="0">
                <a:ln w="50800"/>
                <a:solidFill>
                  <a:schemeClr val="bg1">
                    <a:shade val="50000"/>
                  </a:schemeClr>
                </a:solidFill>
                <a:latin typeface="Calibri" panose="020F0502020204030204" pitchFamily="34" charset="0"/>
              </a:rPr>
              <a:t>www.neotomadb.org</a:t>
            </a:r>
          </a:p>
        </p:txBody>
      </p:sp>
      <p:sp>
        <p:nvSpPr>
          <p:cNvPr id="6" name="Text Box 4"/>
          <p:cNvSpPr txBox="1">
            <a:spLocks noChangeArrowheads="1"/>
          </p:cNvSpPr>
          <p:nvPr/>
        </p:nvSpPr>
        <p:spPr bwMode="auto">
          <a:xfrm>
            <a:off x="4399574" y="3090717"/>
            <a:ext cx="3392852" cy="923330"/>
          </a:xfrm>
          <a:prstGeom prst="rect">
            <a:avLst/>
          </a:prstGeom>
          <a:noFill/>
          <a:ln w="9525" algn="ctr">
            <a:noFill/>
            <a:miter lim="800000"/>
            <a:headEnd/>
            <a:tailEnd/>
          </a:ln>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l"/>
            <a:r>
              <a:rPr lang="en-US" sz="5400" b="1" i="1" dirty="0">
                <a:ln w="50800"/>
                <a:solidFill>
                  <a:schemeClr val="bg1">
                    <a:shade val="50000"/>
                  </a:schemeClr>
                </a:solidFill>
                <a:latin typeface="Calibri" panose="020F0502020204030204" pitchFamily="34" charset="0"/>
              </a:rPr>
              <a:t>Thank you!</a:t>
            </a:r>
          </a:p>
        </p:txBody>
      </p:sp>
    </p:spTree>
    <p:extLst>
      <p:ext uri="{BB962C8B-B14F-4D97-AF65-F5344CB8AC3E}">
        <p14:creationId xmlns:p14="http://schemas.microsoft.com/office/powerpoint/2010/main" val="56662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xit" presetSubtype="0" accel="100000" fill="hold" nodeType="with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 calcmode="lin" valueType="num">
                                      <p:cBhvr>
                                        <p:cTn id="8" dur="500"/>
                                        <p:tgtEl>
                                          <p:spTgt spid="3"/>
                                        </p:tgtEl>
                                        <p:attrNameLst>
                                          <p:attrName>style.rotation</p:attrName>
                                        </p:attrNameLst>
                                      </p:cBhvr>
                                      <p:tavLst>
                                        <p:tav tm="0">
                                          <p:val>
                                            <p:fltVal val="0"/>
                                          </p:val>
                                        </p:tav>
                                        <p:tav tm="100000">
                                          <p:val>
                                            <p:fltVal val="360"/>
                                          </p:val>
                                        </p:tav>
                                      </p:tavLst>
                                    </p:anim>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3928420" y="225426"/>
            <a:ext cx="4335161"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Purposes of Neotoma</a:t>
            </a:r>
          </a:p>
        </p:txBody>
      </p:sp>
      <p:pic>
        <p:nvPicPr>
          <p:cNvPr id="347154" name="Picture 18" descr="Mastodo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3913" y="3711576"/>
            <a:ext cx="3935412" cy="2289175"/>
          </a:xfrm>
          <a:prstGeom prst="rect">
            <a:avLst/>
          </a:prstGeom>
          <a:noFill/>
          <a:ln w="9525">
            <a:noFill/>
            <a:miter lim="800000"/>
            <a:headEnd/>
            <a:tailEnd/>
          </a:ln>
        </p:spPr>
      </p:pic>
      <p:pic>
        <p:nvPicPr>
          <p:cNvPr id="347155" name="Picture 19" descr="Boreal Spruce Forest, Manitoba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2426" y="3711576"/>
            <a:ext cx="1522413" cy="2295525"/>
          </a:xfrm>
          <a:prstGeom prst="rect">
            <a:avLst/>
          </a:prstGeom>
          <a:noFill/>
          <a:ln w="9525">
            <a:noFill/>
            <a:miter lim="800000"/>
            <a:headEnd/>
            <a:tailEnd/>
          </a:ln>
        </p:spPr>
      </p:pic>
      <p:pic>
        <p:nvPicPr>
          <p:cNvPr id="347153" name="Picture 17" descr="Picea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584707">
            <a:off x="3998914" y="3468689"/>
            <a:ext cx="1265237" cy="1228725"/>
          </a:xfrm>
          <a:prstGeom prst="rect">
            <a:avLst/>
          </a:prstGeom>
          <a:noFill/>
          <a:ln w="9525">
            <a:noFill/>
            <a:miter lim="800000"/>
            <a:headEnd/>
            <a:tailEnd/>
          </a:ln>
        </p:spPr>
      </p:pic>
      <p:pic>
        <p:nvPicPr>
          <p:cNvPr id="7174" name="Picture 8" descr="LogoPollenHRC.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4501" y="1"/>
            <a:ext cx="1828800" cy="1362075"/>
          </a:xfrm>
          <a:prstGeom prst="rect">
            <a:avLst/>
          </a:prstGeom>
          <a:noFill/>
          <a:ln w="9525">
            <a:noFill/>
            <a:miter lim="800000"/>
            <a:headEnd/>
            <a:tailEnd/>
          </a:ln>
        </p:spPr>
      </p:pic>
      <p:sp>
        <p:nvSpPr>
          <p:cNvPr id="347139" name="Text Box 3"/>
          <p:cNvSpPr txBox="1">
            <a:spLocks noChangeArrowheads="1"/>
          </p:cNvSpPr>
          <p:nvPr/>
        </p:nvSpPr>
        <p:spPr bwMode="auto">
          <a:xfrm>
            <a:off x="322217" y="1386916"/>
            <a:ext cx="11756571" cy="5232202"/>
          </a:xfrm>
          <a:prstGeom prst="rect">
            <a:avLst/>
          </a:prstGeom>
          <a:noFill/>
          <a:ln w="9525" algn="ctr">
            <a:noFill/>
            <a:miter lim="800000"/>
            <a:headEnd/>
            <a:tailEnd/>
          </a:ln>
        </p:spPr>
        <p:txBody>
          <a:bodyPr wrap="square">
            <a:spAutoFit/>
          </a:bodyPr>
          <a:lstStyle/>
          <a:p>
            <a:pPr marL="347663" indent="-347663" algn="l">
              <a:spcAft>
                <a:spcPts val="1200"/>
              </a:spcAft>
              <a:buFontTx/>
              <a:buChar char="•"/>
            </a:pPr>
            <a:r>
              <a:rPr lang="en-US" sz="2400" dirty="0">
                <a:solidFill>
                  <a:srgbClr val="FFCC66"/>
                </a:solidFill>
                <a:latin typeface="Calibri" panose="020F0502020204030204" pitchFamily="34" charset="0"/>
              </a:rPr>
              <a:t>To facilitate studies of ecosystem development and response to climate change</a:t>
            </a:r>
          </a:p>
          <a:p>
            <a:pPr marL="347663" indent="-347663" algn="l">
              <a:spcAft>
                <a:spcPts val="1200"/>
              </a:spcAft>
              <a:buFontTx/>
              <a:buChar char="•"/>
            </a:pPr>
            <a:r>
              <a:rPr lang="en-US" sz="2400" dirty="0">
                <a:solidFill>
                  <a:srgbClr val="FFCC66"/>
                </a:solidFill>
                <a:latin typeface="Calibri" panose="020F0502020204030204" pitchFamily="34" charset="0"/>
              </a:rPr>
              <a:t>To enable joint analysis of multiproxy datasets to address paleoenvironmental questions that transcend those possible with single-proxy databases</a:t>
            </a:r>
            <a:r>
              <a:rPr lang="en-US" sz="2400" dirty="0">
                <a:latin typeface="Calibri" panose="020F0502020204030204" pitchFamily="34" charset="0"/>
              </a:rPr>
              <a:t>.</a:t>
            </a:r>
            <a:endParaRPr lang="en-US" sz="2400" dirty="0">
              <a:solidFill>
                <a:srgbClr val="FFCC66"/>
              </a:solidFill>
              <a:latin typeface="Calibri" panose="020F0502020204030204" pitchFamily="34" charset="0"/>
            </a:endParaRPr>
          </a:p>
          <a:p>
            <a:pPr marL="347663" indent="-347663" algn="l">
              <a:spcAft>
                <a:spcPts val="1200"/>
              </a:spcAft>
              <a:buFontTx/>
              <a:buChar char="•"/>
            </a:pPr>
            <a:r>
              <a:rPr lang="en-US" sz="2400" dirty="0">
                <a:solidFill>
                  <a:srgbClr val="FFCC66"/>
                </a:solidFill>
                <a:latin typeface="Calibri" panose="020F0502020204030204" pitchFamily="34" charset="0"/>
              </a:rPr>
              <a:t>To provide the historical context for understanding biodiversity dynamics, including genetic diversity</a:t>
            </a:r>
          </a:p>
          <a:p>
            <a:pPr marL="347663" indent="-347663" algn="l">
              <a:spcAft>
                <a:spcPts val="1200"/>
              </a:spcAft>
              <a:buFontTx/>
              <a:buChar char="•"/>
            </a:pPr>
            <a:r>
              <a:rPr lang="en-US" sz="2400" dirty="0">
                <a:solidFill>
                  <a:srgbClr val="FFCC66"/>
                </a:solidFill>
                <a:latin typeface="Calibri" panose="020F0502020204030204" pitchFamily="34" charset="0"/>
              </a:rPr>
              <a:t>To provide the data for climate-model validation</a:t>
            </a:r>
          </a:p>
          <a:p>
            <a:pPr marL="347663" indent="-347663" algn="l">
              <a:spcAft>
                <a:spcPts val="1200"/>
              </a:spcAft>
              <a:buFontTx/>
              <a:buChar char="•"/>
            </a:pPr>
            <a:r>
              <a:rPr lang="en-US" sz="2400" dirty="0">
                <a:solidFill>
                  <a:srgbClr val="FFCC66"/>
                </a:solidFill>
                <a:latin typeface="Calibri" panose="020F0502020204030204" pitchFamily="34" charset="0"/>
              </a:rPr>
              <a:t>To facilitate analyses of biostratigraphy</a:t>
            </a:r>
          </a:p>
          <a:p>
            <a:pPr marL="347663" indent="-347663" algn="l">
              <a:spcAft>
                <a:spcPts val="1200"/>
              </a:spcAft>
              <a:buFontTx/>
              <a:buChar char="•"/>
            </a:pPr>
            <a:r>
              <a:rPr lang="en-US" sz="2400" dirty="0">
                <a:solidFill>
                  <a:srgbClr val="FFCC66"/>
                </a:solidFill>
                <a:latin typeface="Calibri" panose="020F0502020204030204" pitchFamily="34" charset="0"/>
              </a:rPr>
              <a:t>To provide a safe, long-term, low-cost archive for a wide variety of paleobiological data</a:t>
            </a:r>
          </a:p>
          <a:p>
            <a:pPr marL="347663" indent="-347663" algn="l">
              <a:spcAft>
                <a:spcPts val="1200"/>
              </a:spcAft>
              <a:buFontTx/>
              <a:buChar char="•"/>
            </a:pPr>
            <a:r>
              <a:rPr lang="en-US" sz="2400" dirty="0">
                <a:solidFill>
                  <a:srgbClr val="FFCC66"/>
                </a:solidFill>
                <a:latin typeface="Calibri" panose="020F0502020204030204" pitchFamily="34" charset="0"/>
              </a:rPr>
              <a:t>To lower the overall cost of paleodata management</a:t>
            </a:r>
          </a:p>
          <a:p>
            <a:pPr marL="347663" indent="-347663" algn="l">
              <a:spcAft>
                <a:spcPts val="1200"/>
              </a:spcAft>
              <a:buFontTx/>
              <a:buChar char="•"/>
            </a:pPr>
            <a:r>
              <a:rPr lang="en-US" sz="2400" dirty="0">
                <a:solidFill>
                  <a:srgbClr val="FFCC66"/>
                </a:solidFill>
                <a:latin typeface="Calibri" panose="020F0502020204030204" pitchFamily="34" charset="0"/>
              </a:rPr>
              <a:t>To meet data management, data sharing, and archival requirements of funding agencies, institutions, and journals.</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0764" y="2009669"/>
            <a:ext cx="6348228" cy="4751705"/>
          </a:xfrm>
          <a:prstGeom prst="rect">
            <a:avLst/>
          </a:prstGeom>
        </p:spPr>
      </p:pic>
      <p:sp>
        <p:nvSpPr>
          <p:cNvPr id="4" name="Rounded Rectangle 3"/>
          <p:cNvSpPr/>
          <p:nvPr/>
        </p:nvSpPr>
        <p:spPr bwMode="auto">
          <a:xfrm>
            <a:off x="322217" y="5458596"/>
            <a:ext cx="3884527" cy="1298557"/>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l"/>
            <a:r>
              <a:rPr lang="en-US" sz="1600" dirty="0">
                <a:solidFill>
                  <a:schemeClr val="accent6">
                    <a:lumMod val="75000"/>
                  </a:schemeClr>
                </a:solidFill>
              </a:rPr>
              <a:t>Representations of late Pleistocene and modern plant associations as biomes (top row) and as multitaxon isopoll maps (rows 2–4). Williams et al. (2001)</a:t>
            </a:r>
            <a:endParaRPr kumimoji="0" lang="en-US" sz="1600" b="0" i="0" u="none" strike="noStrike" cap="none" normalizeH="0" baseline="0" dirty="0">
              <a:ln>
                <a:noFill/>
              </a:ln>
              <a:solidFill>
                <a:schemeClr val="accent6">
                  <a:lumMod val="75000"/>
                </a:schemeClr>
              </a:solidFill>
              <a:effectLst/>
            </a:endParaRPr>
          </a:p>
        </p:txBody>
      </p:sp>
      <p:grpSp>
        <p:nvGrpSpPr>
          <p:cNvPr id="10" name="Group 9"/>
          <p:cNvGrpSpPr/>
          <p:nvPr/>
        </p:nvGrpSpPr>
        <p:grpSpPr>
          <a:xfrm>
            <a:off x="143664" y="3768090"/>
            <a:ext cx="11494168" cy="2473631"/>
            <a:chOff x="143664" y="3768090"/>
            <a:chExt cx="11494168" cy="2473631"/>
          </a:xfrm>
        </p:grpSpPr>
        <p:grpSp>
          <p:nvGrpSpPr>
            <p:cNvPr id="9" name="Group 8"/>
            <p:cNvGrpSpPr/>
            <p:nvPr/>
          </p:nvGrpSpPr>
          <p:grpSpPr>
            <a:xfrm>
              <a:off x="3787141" y="3768090"/>
              <a:ext cx="7850691" cy="2446020"/>
              <a:chOff x="547541" y="2853686"/>
              <a:chExt cx="7850691" cy="2446020"/>
            </a:xfrm>
          </p:grpSpPr>
          <p:pic>
            <p:nvPicPr>
              <p:cNvPr id="7" name="Picture 6"/>
              <p:cNvPicPr>
                <a:picLocks noChangeAspect="1"/>
              </p:cNvPicPr>
              <p:nvPr/>
            </p:nvPicPr>
            <p:blipFill rotWithShape="1">
              <a:blip r:embed="rId8" cstate="print">
                <a:extLst>
                  <a:ext uri="{28A0092B-C50C-407E-A947-70E740481C1C}">
                    <a14:useLocalDpi xmlns:a14="http://schemas.microsoft.com/office/drawing/2010/main" val="0"/>
                  </a:ext>
                </a:extLst>
              </a:blip>
              <a:srcRect l="980" t="1410" r="1037" b="1912"/>
              <a:stretch/>
            </p:blipFill>
            <p:spPr>
              <a:xfrm>
                <a:off x="547541" y="2853686"/>
                <a:ext cx="3905250" cy="2446020"/>
              </a:xfrm>
              <a:prstGeom prst="rect">
                <a:avLst/>
              </a:prstGeom>
            </p:spPr>
          </p:pic>
          <p:pic>
            <p:nvPicPr>
              <p:cNvPr id="8" name="Picture 7"/>
              <p:cNvPicPr>
                <a:picLocks noChangeAspect="1"/>
              </p:cNvPicPr>
              <p:nvPr/>
            </p:nvPicPr>
            <p:blipFill rotWithShape="1">
              <a:blip r:embed="rId9" cstate="print">
                <a:extLst>
                  <a:ext uri="{28A0092B-C50C-407E-A947-70E740481C1C}">
                    <a14:useLocalDpi xmlns:a14="http://schemas.microsoft.com/office/drawing/2010/main" val="0"/>
                  </a:ext>
                </a:extLst>
              </a:blip>
              <a:srcRect l="893" t="1414" r="935" b="1616"/>
              <a:stretch/>
            </p:blipFill>
            <p:spPr>
              <a:xfrm>
                <a:off x="4492982" y="2853686"/>
                <a:ext cx="3905250" cy="2446020"/>
              </a:xfrm>
              <a:prstGeom prst="rect">
                <a:avLst/>
              </a:prstGeom>
            </p:spPr>
          </p:pic>
        </p:grpSp>
        <p:sp>
          <p:nvSpPr>
            <p:cNvPr id="16" name="Rounded Rectangle 15"/>
            <p:cNvSpPr/>
            <p:nvPr/>
          </p:nvSpPr>
          <p:spPr bwMode="auto">
            <a:xfrm>
              <a:off x="143664" y="4830037"/>
              <a:ext cx="3584154" cy="1411684"/>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l"/>
              <a:r>
                <a:rPr lang="en-US" dirty="0">
                  <a:solidFill>
                    <a:schemeClr val="accent6">
                      <a:lumMod val="75000"/>
                    </a:schemeClr>
                  </a:solidFill>
                </a:rPr>
                <a:t>inferred postglacial colonization routes for frequent cpDNA haplotypes of deciduous Quercus. (Petit et al. 2002)</a:t>
              </a:r>
              <a:endParaRPr kumimoji="0" lang="en-US" sz="1600" b="0" i="0" u="none" strike="noStrike" cap="none" normalizeH="0" baseline="0" dirty="0">
                <a:ln>
                  <a:noFill/>
                </a:ln>
                <a:solidFill>
                  <a:schemeClr val="accent6">
                    <a:lumMod val="75000"/>
                  </a:schemeClr>
                </a:solidFill>
                <a:effectLst/>
              </a:endParaRPr>
            </a:p>
          </p:txBody>
        </p:sp>
      </p:grpSp>
      <p:grpSp>
        <p:nvGrpSpPr>
          <p:cNvPr id="12" name="Group 11"/>
          <p:cNvGrpSpPr/>
          <p:nvPr/>
        </p:nvGrpSpPr>
        <p:grpSpPr>
          <a:xfrm>
            <a:off x="2467649" y="4099726"/>
            <a:ext cx="8655876" cy="2638649"/>
            <a:chOff x="2467649" y="4068712"/>
            <a:chExt cx="8880436" cy="2669663"/>
          </a:xfrm>
        </p:grpSpPr>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5859" y="4068712"/>
              <a:ext cx="6522226" cy="2669663"/>
            </a:xfrm>
            <a:prstGeom prst="rect">
              <a:avLst/>
            </a:prstGeom>
          </p:spPr>
        </p:pic>
        <p:sp>
          <p:nvSpPr>
            <p:cNvPr id="19" name="Rounded Rectangle 18"/>
            <p:cNvSpPr/>
            <p:nvPr/>
          </p:nvSpPr>
          <p:spPr bwMode="auto">
            <a:xfrm>
              <a:off x="2467649" y="6195161"/>
              <a:ext cx="2268933" cy="536195"/>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l"/>
              <a:r>
                <a:rPr lang="en-US" sz="1600" dirty="0">
                  <a:solidFill>
                    <a:schemeClr val="accent6">
                      <a:lumMod val="75000"/>
                    </a:schemeClr>
                  </a:solidFill>
                </a:rPr>
                <a:t>Gonzales et al. (2009)</a:t>
              </a:r>
              <a:endParaRPr kumimoji="0" lang="en-US" sz="1600" b="0" i="0" u="none" strike="noStrike" cap="none" normalizeH="0" baseline="0" dirty="0">
                <a:ln>
                  <a:noFill/>
                </a:ln>
                <a:solidFill>
                  <a:schemeClr val="accent6">
                    <a:lumMod val="75000"/>
                  </a:schemeClr>
                </a:solidFill>
                <a:effectLs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par>
                          <p:cTn id="17" fill="hold">
                            <p:stCondLst>
                              <p:cond delay="0"/>
                            </p:stCondLst>
                            <p:childTnLst>
                              <p:par>
                                <p:cTn id="18" presetID="9" presetClass="emph" presetSubtype="0" nodeType="afterEffect">
                                  <p:stCondLst>
                                    <p:cond delay="0"/>
                                  </p:stCondLst>
                                  <p:childTnLst>
                                    <p:set>
                                      <p:cBhvr rctx="PPT">
                                        <p:cTn id="19" dur="indefinite"/>
                                        <p:tgtEl>
                                          <p:spTgt spid="347139">
                                            <p:txEl>
                                              <p:pRg st="0" end="0"/>
                                            </p:txEl>
                                          </p:spTgt>
                                        </p:tgtEl>
                                        <p:attrNameLst>
                                          <p:attrName>style.opacity</p:attrName>
                                        </p:attrNameLst>
                                      </p:cBhvr>
                                      <p:to>
                                        <p:strVal val="0.5"/>
                                      </p:to>
                                    </p:set>
                                    <p:animEffect filter="image" prLst="opacity: 0.5">
                                      <p:cBhvr rctx="IE">
                                        <p:cTn id="20" dur="indefinite"/>
                                        <p:tgtEl>
                                          <p:spTgt spid="347139">
                                            <p:txEl>
                                              <p:pRg st="0" end="0"/>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47139">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71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71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71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rctx="PPT">
                                        <p:cTn id="32" dur="indefinite"/>
                                        <p:tgtEl>
                                          <p:spTgt spid="347139">
                                            <p:txEl>
                                              <p:pRg st="1" end="1"/>
                                            </p:txEl>
                                          </p:spTgt>
                                        </p:tgtEl>
                                        <p:attrNameLst>
                                          <p:attrName>style.opacity</p:attrName>
                                        </p:attrNameLst>
                                      </p:cBhvr>
                                      <p:to>
                                        <p:strVal val="0.5"/>
                                      </p:to>
                                    </p:set>
                                    <p:animEffect filter="image" prLst="opacity: 0.5">
                                      <p:cBhvr rctx="IE">
                                        <p:cTn id="33" dur="indefinite"/>
                                        <p:tgtEl>
                                          <p:spTgt spid="347139">
                                            <p:txEl>
                                              <p:pRg st="1" end="1"/>
                                            </p:txEl>
                                          </p:spTgt>
                                        </p:tgtEl>
                                      </p:cBhvr>
                                    </p:animEffect>
                                  </p:childTnLst>
                                </p:cTn>
                              </p:par>
                              <p:par>
                                <p:cTn id="34" presetID="1" presetClass="entr" presetSubtype="0" fill="hold" nodeType="withEffect">
                                  <p:stCondLst>
                                    <p:cond delay="0"/>
                                  </p:stCondLst>
                                  <p:childTnLst>
                                    <p:set>
                                      <p:cBhvr>
                                        <p:cTn id="35" dur="1" fill="hold">
                                          <p:stCondLst>
                                            <p:cond delay="0"/>
                                          </p:stCondLst>
                                        </p:cTn>
                                        <p:tgtEl>
                                          <p:spTgt spid="347139">
                                            <p:txEl>
                                              <p:pRg st="2" end="2"/>
                                            </p:txEl>
                                          </p:spTgt>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347155"/>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47153"/>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347154"/>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rctx="PPT">
                                        <p:cTn id="47" dur="indefinite"/>
                                        <p:tgtEl>
                                          <p:spTgt spid="347139">
                                            <p:txEl>
                                              <p:pRg st="2" end="2"/>
                                            </p:txEl>
                                          </p:spTgt>
                                        </p:tgtEl>
                                        <p:attrNameLst>
                                          <p:attrName>style.opacity</p:attrName>
                                        </p:attrNameLst>
                                      </p:cBhvr>
                                      <p:to>
                                        <p:strVal val="0.5"/>
                                      </p:to>
                                    </p:set>
                                    <p:animEffect filter="image" prLst="opacity: 0.5">
                                      <p:cBhvr rctx="IE">
                                        <p:cTn id="48" dur="indefinite"/>
                                        <p:tgtEl>
                                          <p:spTgt spid="347139">
                                            <p:txEl>
                                              <p:pRg st="2" end="2"/>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347139">
                                            <p:txEl>
                                              <p:pRg st="3" end="3"/>
                                            </p:txEl>
                                          </p:spTgt>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0"/>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rctx="PPT">
                                        <p:cTn id="58" dur="indefinite"/>
                                        <p:tgtEl>
                                          <p:spTgt spid="347139">
                                            <p:txEl>
                                              <p:pRg st="3" end="3"/>
                                            </p:txEl>
                                          </p:spTgt>
                                        </p:tgtEl>
                                        <p:attrNameLst>
                                          <p:attrName>style.opacity</p:attrName>
                                        </p:attrNameLst>
                                      </p:cBhvr>
                                      <p:to>
                                        <p:strVal val="0.5"/>
                                      </p:to>
                                    </p:set>
                                    <p:animEffect filter="image" prLst="opacity: 0.5">
                                      <p:cBhvr rctx="IE">
                                        <p:cTn id="59" dur="indefinite"/>
                                        <p:tgtEl>
                                          <p:spTgt spid="347139">
                                            <p:txEl>
                                              <p:pRg st="3" end="3"/>
                                            </p:txEl>
                                          </p:spTgt>
                                        </p:tgtEl>
                                      </p:cBhvr>
                                    </p:animEffec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47139">
                                            <p:txEl>
                                              <p:pRg st="4" end="4"/>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9" presetClass="emph" presetSubtype="0" nodeType="clickEffect">
                                  <p:stCondLst>
                                    <p:cond delay="0"/>
                                  </p:stCondLst>
                                  <p:childTnLst>
                                    <p:set>
                                      <p:cBhvr rctx="PPT">
                                        <p:cTn id="67" dur="indefinite"/>
                                        <p:tgtEl>
                                          <p:spTgt spid="347139">
                                            <p:txEl>
                                              <p:pRg st="4" end="4"/>
                                            </p:txEl>
                                          </p:spTgt>
                                        </p:tgtEl>
                                        <p:attrNameLst>
                                          <p:attrName>style.opacity</p:attrName>
                                        </p:attrNameLst>
                                      </p:cBhvr>
                                      <p:to>
                                        <p:strVal val="0.5"/>
                                      </p:to>
                                    </p:set>
                                    <p:animEffect filter="image" prLst="opacity: 0.5">
                                      <p:cBhvr rctx="IE">
                                        <p:cTn id="68" dur="indefinite"/>
                                        <p:tgtEl>
                                          <p:spTgt spid="347139">
                                            <p:txEl>
                                              <p:pRg st="4" end="4"/>
                                            </p:txEl>
                                          </p:spTgt>
                                        </p:tgtEl>
                                      </p:cBhvr>
                                    </p:animEffect>
                                  </p:childTnLst>
                                </p:cTn>
                              </p:par>
                              <p:par>
                                <p:cTn id="69" presetID="1" presetClass="entr" presetSubtype="0" fill="hold" nodeType="withEffect">
                                  <p:stCondLst>
                                    <p:cond delay="0"/>
                                  </p:stCondLst>
                                  <p:childTnLst>
                                    <p:set>
                                      <p:cBhvr>
                                        <p:cTn id="70" dur="1" fill="hold">
                                          <p:stCondLst>
                                            <p:cond delay="0"/>
                                          </p:stCondLst>
                                        </p:cTn>
                                        <p:tgtEl>
                                          <p:spTgt spid="347139">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9" presetClass="emph" presetSubtype="0" nodeType="clickEffect">
                                  <p:stCondLst>
                                    <p:cond delay="0"/>
                                  </p:stCondLst>
                                  <p:childTnLst>
                                    <p:set>
                                      <p:cBhvr rctx="PPT">
                                        <p:cTn id="74" dur="indefinite"/>
                                        <p:tgtEl>
                                          <p:spTgt spid="347139">
                                            <p:txEl>
                                              <p:pRg st="5" end="5"/>
                                            </p:txEl>
                                          </p:spTgt>
                                        </p:tgtEl>
                                        <p:attrNameLst>
                                          <p:attrName>style.opacity</p:attrName>
                                        </p:attrNameLst>
                                      </p:cBhvr>
                                      <p:to>
                                        <p:strVal val="0.5"/>
                                      </p:to>
                                    </p:set>
                                    <p:animEffect filter="image" prLst="opacity: 0.5">
                                      <p:cBhvr rctx="IE">
                                        <p:cTn id="75" dur="indefinite"/>
                                        <p:tgtEl>
                                          <p:spTgt spid="347139">
                                            <p:txEl>
                                              <p:pRg st="5" end="5"/>
                                            </p:txEl>
                                          </p:spTgt>
                                        </p:tgtEl>
                                      </p:cBhvr>
                                    </p:animEffect>
                                  </p:childTnLst>
                                </p:cTn>
                              </p:par>
                              <p:par>
                                <p:cTn id="76" presetID="1" presetClass="entr" presetSubtype="0" fill="hold" nodeType="withEffect">
                                  <p:stCondLst>
                                    <p:cond delay="0"/>
                                  </p:stCondLst>
                                  <p:childTnLst>
                                    <p:set>
                                      <p:cBhvr>
                                        <p:cTn id="77" dur="1" fill="hold">
                                          <p:stCondLst>
                                            <p:cond delay="0"/>
                                          </p:stCondLst>
                                        </p:cTn>
                                        <p:tgtEl>
                                          <p:spTgt spid="347139">
                                            <p:txEl>
                                              <p:pRg st="6" end="6"/>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9" presetClass="emph" presetSubtype="0" nodeType="clickEffect">
                                  <p:stCondLst>
                                    <p:cond delay="0"/>
                                  </p:stCondLst>
                                  <p:childTnLst>
                                    <p:set>
                                      <p:cBhvr rctx="PPT">
                                        <p:cTn id="81" dur="indefinite"/>
                                        <p:tgtEl>
                                          <p:spTgt spid="347139">
                                            <p:txEl>
                                              <p:pRg st="6" end="6"/>
                                            </p:txEl>
                                          </p:spTgt>
                                        </p:tgtEl>
                                        <p:attrNameLst>
                                          <p:attrName>style.opacity</p:attrName>
                                        </p:attrNameLst>
                                      </p:cBhvr>
                                      <p:to>
                                        <p:strVal val="0.5"/>
                                      </p:to>
                                    </p:set>
                                    <p:animEffect filter="image" prLst="opacity: 0.5">
                                      <p:cBhvr rctx="IE">
                                        <p:cTn id="82" dur="indefinite"/>
                                        <p:tgtEl>
                                          <p:spTgt spid="347139">
                                            <p:txEl>
                                              <p:pRg st="6" end="6"/>
                                            </p:txEl>
                                          </p:spTgt>
                                        </p:tgtEl>
                                      </p:cBhvr>
                                    </p:animEffect>
                                  </p:childTnLst>
                                </p:cTn>
                              </p:par>
                              <p:par>
                                <p:cTn id="83" presetID="1" presetClass="entr" presetSubtype="0" fill="hold" nodeType="withEffect">
                                  <p:stCondLst>
                                    <p:cond delay="0"/>
                                  </p:stCondLst>
                                  <p:childTnLst>
                                    <p:set>
                                      <p:cBhvr>
                                        <p:cTn id="84" dur="1" fill="hold">
                                          <p:stCondLst>
                                            <p:cond delay="0"/>
                                          </p:stCondLst>
                                        </p:cTn>
                                        <p:tgtEl>
                                          <p:spTgt spid="3471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764790" y="148426"/>
            <a:ext cx="4403128" cy="830997"/>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a:ln/>
                <a:solidFill>
                  <a:schemeClr val="accent3"/>
                </a:solidFill>
                <a:latin typeface="Calibri" panose="020F0502020204030204" pitchFamily="34" charset="0"/>
              </a:rPr>
              <a:t>U.S. National Science Foundation</a:t>
            </a:r>
          </a:p>
          <a:p>
            <a:r>
              <a:rPr lang="en-US" sz="2400" b="1" dirty="0">
                <a:ln/>
                <a:solidFill>
                  <a:schemeClr val="accent3"/>
                </a:solidFill>
                <a:latin typeface="Calibri" panose="020F0502020204030204" pitchFamily="34" charset="0"/>
              </a:rPr>
              <a:t>Award and Administration Guide</a:t>
            </a:r>
          </a:p>
        </p:txBody>
      </p:sp>
      <p:pic>
        <p:nvPicPr>
          <p:cNvPr id="3"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4501" y="1"/>
            <a:ext cx="1828800" cy="1362075"/>
          </a:xfrm>
          <a:prstGeom prst="rect">
            <a:avLst/>
          </a:prstGeom>
          <a:noFill/>
          <a:ln w="9525">
            <a:noFill/>
            <a:miter lim="800000"/>
            <a:headEnd/>
            <a:tailEnd/>
          </a:ln>
        </p:spPr>
      </p:pic>
      <p:sp>
        <p:nvSpPr>
          <p:cNvPr id="9" name="TextBox 8"/>
          <p:cNvSpPr txBox="1"/>
          <p:nvPr/>
        </p:nvSpPr>
        <p:spPr>
          <a:xfrm>
            <a:off x="2987040" y="1238250"/>
            <a:ext cx="6224887" cy="5493812"/>
          </a:xfrm>
          <a:prstGeom prst="rect">
            <a:avLst/>
          </a:prstGeom>
          <a:solidFill>
            <a:schemeClr val="bg1"/>
          </a:solidFill>
        </p:spPr>
        <p:txBody>
          <a:bodyPr wrap="square" rtlCol="0">
            <a:spAutoFit/>
          </a:bodyPr>
          <a:lstStyle/>
          <a:p>
            <a:pPr algn="l">
              <a:spcAft>
                <a:spcPts val="600"/>
              </a:spcAft>
            </a:pPr>
            <a:r>
              <a:rPr lang="en-US" sz="1050" b="1" dirty="0">
                <a:solidFill>
                  <a:srgbClr val="324674"/>
                </a:solidFill>
                <a:latin typeface="Verdana" panose="020B0604030504040204" pitchFamily="34" charset="0"/>
                <a:ea typeface="Verdana" panose="020B0604030504040204" pitchFamily="34" charset="0"/>
                <a:cs typeface="Verdana" panose="020B0604030504040204" pitchFamily="34" charset="0"/>
              </a:rPr>
              <a:t>4. Dissemination and Sharing of Research Results</a:t>
            </a:r>
            <a:endPar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endParaRPr>
          </a:p>
          <a:p>
            <a:pPr algn="l">
              <a:spcAft>
                <a:spcPts val="600"/>
              </a:spcAft>
            </a:pPr>
            <a:r>
              <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rPr>
              <a:t>a. Investigators are expected to promptly prepare and submit for publication, with authorship that accurately reflects the contributions of those involved, all significant findings from work conducted under NSF grants. Grantees are expected to permit and encourage such publication by those actually performing that work, unless a grantee intends to publish or disseminate such findings itself.</a:t>
            </a:r>
          </a:p>
          <a:p>
            <a:pPr algn="l">
              <a:spcAft>
                <a:spcPts val="600"/>
              </a:spcAft>
            </a:pPr>
            <a:r>
              <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rPr>
              <a:t>b. Investigators are expected to share with other researchers, at no more than incremental cost and within a reasonable time, the primary data, samples, physical collections and other supporting materials created or gathered in the course of work under NSF grants. Grantees are expected to encourage and facilitate such sharing. Privileged or confidential information should be released only in a form that protects the privacy of individuals and subjects involved. General adjustments and, where essential, exceptions to this sharing expectation may be specified by the funding NSF Program or Division/Office for a particular field or discipline to safeguard the rights of individuals and subjects, the validity of results, or the integrity of collections or to accommodate the legitimate interest of investigators. A grantee or investigator also may request a particular adjustment or exception from the cognizant NSF Program Officer.</a:t>
            </a:r>
          </a:p>
          <a:p>
            <a:pPr algn="l">
              <a:spcAft>
                <a:spcPts val="600"/>
              </a:spcAft>
            </a:pPr>
            <a:r>
              <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rPr>
              <a:t>c. Investigators and grantees are encouraged to share software and inventions created under the grant or otherwise make them or their products widely available and usable.</a:t>
            </a:r>
          </a:p>
          <a:p>
            <a:pPr algn="l">
              <a:spcAft>
                <a:spcPts val="600"/>
              </a:spcAft>
            </a:pPr>
            <a:r>
              <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rPr>
              <a:t>d. NSF normally allows grantees to retain principal legal rights to intellectual property developed under NSF grants to provide incentives for development and dissemination of inventions, software and publications that can enhance their usefulness, accessibility and upkeep. Such incentives do not, however, reduce the responsibility that investigators and organizations have as members of the scientific and engineering community, to make results, data and collections available to other researchers.</a:t>
            </a:r>
          </a:p>
          <a:p>
            <a:pPr algn="l">
              <a:spcAft>
                <a:spcPts val="600"/>
              </a:spcAft>
            </a:pPr>
            <a:r>
              <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rPr>
              <a:t>e. NSF program management will implement these policies for dissemination and sharing of research results, in a way appropriate to field and circumstances, through the proposal review process; through award negotiations and conditions; and through appropriate support and incentives for data cleanup, documentation, dissemination, storage and the like.</a:t>
            </a:r>
          </a:p>
          <a:p>
            <a:pPr algn="l"/>
            <a:endParaRPr lang="en-US" sz="60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p:cNvSpPr txBox="1"/>
          <p:nvPr/>
        </p:nvSpPr>
        <p:spPr>
          <a:xfrm>
            <a:off x="2987040" y="1234440"/>
            <a:ext cx="6224887" cy="5493812"/>
          </a:xfrm>
          <a:prstGeom prst="rect">
            <a:avLst/>
          </a:prstGeom>
          <a:solidFill>
            <a:schemeClr val="bg1"/>
          </a:solidFill>
        </p:spPr>
        <p:txBody>
          <a:bodyPr wrap="square" rtlCol="0">
            <a:spAutoFit/>
          </a:bodyPr>
          <a:lstStyle/>
          <a:p>
            <a:pPr algn="l">
              <a:spcAft>
                <a:spcPts val="600"/>
              </a:spcAft>
            </a:pPr>
            <a:r>
              <a:rPr lang="en-US" sz="1050" b="1" dirty="0">
                <a:solidFill>
                  <a:srgbClr val="324674"/>
                </a:solidFill>
                <a:latin typeface="Verdana" panose="020B0604030504040204" pitchFamily="34" charset="0"/>
                <a:ea typeface="Verdana" panose="020B0604030504040204" pitchFamily="34" charset="0"/>
                <a:cs typeface="Verdana" panose="020B0604030504040204" pitchFamily="34" charset="0"/>
              </a:rPr>
              <a:t>4. Dissemination and Sharing of Research Results</a:t>
            </a:r>
            <a:endPar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endParaRPr>
          </a:p>
          <a:p>
            <a:pPr algn="l">
              <a:spcAft>
                <a:spcPts val="600"/>
              </a:spcAft>
            </a:pPr>
            <a:r>
              <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rPr>
              <a:t>a. Investigators are expected to promptly prepare and submit for publication, with authorship that accurately reflects the contributions of those involved, all significant findings from work conducted under NSF grants. Grantees are expected to permit and encourage such publication by those actually performing that work, unless a grantee intends to publish or disseminate such findings itself.</a:t>
            </a:r>
          </a:p>
          <a:p>
            <a:pPr algn="l">
              <a:spcAft>
                <a:spcPts val="600"/>
              </a:spcAft>
            </a:pPr>
            <a:r>
              <a:rPr lang="en-US" sz="1050" dirty="0">
                <a:solidFill>
                  <a:srgbClr val="324674"/>
                </a:solidFill>
                <a:effectLst>
                  <a:glow rad="101600">
                    <a:srgbClr val="FFFF00">
                      <a:alpha val="60000"/>
                    </a:srgbClr>
                  </a:glow>
                </a:effectLst>
                <a:latin typeface="Verdana" panose="020B0604030504040204" pitchFamily="34" charset="0"/>
                <a:ea typeface="Verdana" panose="020B0604030504040204" pitchFamily="34" charset="0"/>
                <a:cs typeface="Verdana" panose="020B0604030504040204" pitchFamily="34" charset="0"/>
              </a:rPr>
              <a:t>b. Investigators are expected to share with other researchers, at no more than incremental cost and within a reasonable time, the primary data, samples, physical collections and other supporting materials created or gathered in the course of work under NSF grants. Grantees are expected to encourage and facilitate such sharing. </a:t>
            </a:r>
            <a:r>
              <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rPr>
              <a:t>Privileged or confidential information should be released only in a form that protects the privacy of individuals and subjects involved. General adjustments and, where essential, exceptions to this sharing expectation may be specified by the funding NSF Program or Division/Office for a particular field or discipline to safeguard the rights of individuals and subjects, the validity of results, or the integrity of collections or to accommodate the legitimate interest of investigators. A grantee or investigator also may request a particular adjustment or exception from the cognizant NSF Program Officer.</a:t>
            </a:r>
          </a:p>
          <a:p>
            <a:pPr algn="l">
              <a:spcAft>
                <a:spcPts val="600"/>
              </a:spcAft>
            </a:pPr>
            <a:r>
              <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rPr>
              <a:t>c. Investigators and grantees are encouraged to share software and inventions created under the grant or otherwise make them or their products widely available and usable.</a:t>
            </a:r>
          </a:p>
          <a:p>
            <a:pPr algn="l">
              <a:spcAft>
                <a:spcPts val="600"/>
              </a:spcAft>
            </a:pPr>
            <a:r>
              <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rPr>
              <a:t>d. NSF normally allows grantees to retain principal legal rights to intellectual property developed under NSF grants to provide incentives for development and dissemination of inventions, software and publications that can enhance their usefulness, accessibility and upkeep. Such incentives do not, however, reduce the responsibility that investigators and organizations have as members of the scientific and engineering community, to make results, data and collections available to other researchers.</a:t>
            </a:r>
          </a:p>
          <a:p>
            <a:pPr algn="l">
              <a:spcAft>
                <a:spcPts val="600"/>
              </a:spcAft>
            </a:pPr>
            <a:r>
              <a:rPr lang="en-US" sz="1050" dirty="0">
                <a:solidFill>
                  <a:srgbClr val="324674"/>
                </a:solidFill>
                <a:latin typeface="Verdana" panose="020B0604030504040204" pitchFamily="34" charset="0"/>
                <a:ea typeface="Verdana" panose="020B0604030504040204" pitchFamily="34" charset="0"/>
                <a:cs typeface="Verdana" panose="020B0604030504040204" pitchFamily="34" charset="0"/>
              </a:rPr>
              <a:t>e. NSF program management will implement these policies for dissemination and sharing of research results, in a way appropriate to field and circumstances, through the proposal review process; through award negotiations and conditions; and through appropriate support and incentives for data cleanup, documentation, dissemination, storage and the like.</a:t>
            </a:r>
          </a:p>
          <a:p>
            <a:pPr algn="l"/>
            <a:endParaRPr lang="en-US" sz="600"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560557" y="2268188"/>
            <a:ext cx="11067801" cy="1323439"/>
          </a:xfrm>
          <a:prstGeom prst="rect">
            <a:avLst/>
          </a:prstGeom>
          <a:solidFill>
            <a:schemeClr val="bg1"/>
          </a:solidFill>
          <a:effectLst>
            <a:outerShdw blurRad="50800" dist="165100" dir="2700000" algn="tl" rotWithShape="0">
              <a:prstClr val="black">
                <a:alpha val="40000"/>
              </a:prstClr>
            </a:outerShdw>
          </a:effectLst>
        </p:spPr>
        <p:txBody>
          <a:bodyPr wrap="square" rtlCol="0">
            <a:spAutoFit/>
          </a:bodyPr>
          <a:lstStyle/>
          <a:p>
            <a:pPr algn="l"/>
            <a:r>
              <a:rPr lang="en-US" sz="2000" dirty="0">
                <a:solidFill>
                  <a:srgbClr val="324674"/>
                </a:solidFill>
                <a:effectLst>
                  <a:glow rad="101600">
                    <a:srgbClr val="FFFF00">
                      <a:alpha val="60000"/>
                    </a:srgbClr>
                  </a:glow>
                </a:effectLst>
                <a:latin typeface="Verdana" panose="020B0604030504040204" pitchFamily="34" charset="0"/>
                <a:ea typeface="Verdana" panose="020B0604030504040204" pitchFamily="34" charset="0"/>
                <a:cs typeface="Verdana" panose="020B0604030504040204" pitchFamily="34" charset="0"/>
              </a:rPr>
              <a:t>b. Investigators are expected to share with other researchers, at no more than incremental cost and within a reasonable time, the primary data, samples, physical collections and other supporting materials created or gathered in the course of work under NSF grants. Grantees are expected to encourage and facilitate such sharing.</a:t>
            </a:r>
            <a:endParaRPr lang="en-US" sz="2000" dirty="0"/>
          </a:p>
        </p:txBody>
      </p:sp>
    </p:spTree>
    <p:extLst>
      <p:ext uri="{BB962C8B-B14F-4D97-AF65-F5344CB8AC3E}">
        <p14:creationId xmlns:p14="http://schemas.microsoft.com/office/powerpoint/2010/main" val="102115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55"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1000" fill="hold"/>
                                        <p:tgtEl>
                                          <p:spTgt spid="11"/>
                                        </p:tgtEl>
                                        <p:attrNameLst>
                                          <p:attrName>ppt_w</p:attrName>
                                        </p:attrNameLst>
                                      </p:cBhvr>
                                      <p:tavLst>
                                        <p:tav tm="0">
                                          <p:val>
                                            <p:strVal val="#ppt_w*0.70"/>
                                          </p:val>
                                        </p:tav>
                                        <p:tav tm="100000">
                                          <p:val>
                                            <p:strVal val="#ppt_w"/>
                                          </p:val>
                                        </p:tav>
                                      </p:tavLst>
                                    </p:anim>
                                    <p:anim calcmode="lin" valueType="num">
                                      <p:cBhvr>
                                        <p:cTn id="11" dur="1000" fill="hold"/>
                                        <p:tgtEl>
                                          <p:spTgt spid="11"/>
                                        </p:tgtEl>
                                        <p:attrNameLst>
                                          <p:attrName>ppt_h</p:attrName>
                                        </p:attrNameLst>
                                      </p:cBhvr>
                                      <p:tavLst>
                                        <p:tav tm="0">
                                          <p:val>
                                            <p:strVal val="#ppt_h"/>
                                          </p:val>
                                        </p:tav>
                                        <p:tav tm="100000">
                                          <p:val>
                                            <p:strVal val="#ppt_h"/>
                                          </p:val>
                                        </p:tav>
                                      </p:tavLst>
                                    </p:anim>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764790" y="148426"/>
            <a:ext cx="4403128" cy="830997"/>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a:ln/>
                <a:solidFill>
                  <a:schemeClr val="accent3"/>
                </a:solidFill>
                <a:latin typeface="Calibri" panose="020F0502020204030204" pitchFamily="34" charset="0"/>
              </a:rPr>
              <a:t>U.S. National Science Foundation</a:t>
            </a:r>
          </a:p>
          <a:p>
            <a:r>
              <a:rPr lang="en-US" sz="2400" b="1" dirty="0">
                <a:ln/>
                <a:solidFill>
                  <a:schemeClr val="accent3"/>
                </a:solidFill>
                <a:latin typeface="Calibri" panose="020F0502020204030204" pitchFamily="34" charset="0"/>
              </a:rPr>
              <a:t>Grant Proposal Guide</a:t>
            </a:r>
          </a:p>
        </p:txBody>
      </p:sp>
      <p:pic>
        <p:nvPicPr>
          <p:cNvPr id="3"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4501" y="1"/>
            <a:ext cx="1828800" cy="1362075"/>
          </a:xfrm>
          <a:prstGeom prst="rect">
            <a:avLst/>
          </a:prstGeom>
          <a:noFill/>
          <a:ln w="9525">
            <a:noFill/>
            <a:miter lim="800000"/>
            <a:headEnd/>
            <a:tailEnd/>
          </a:ln>
        </p:spPr>
      </p:pic>
      <p:sp>
        <p:nvSpPr>
          <p:cNvPr id="9" name="TextBox 8"/>
          <p:cNvSpPr txBox="1"/>
          <p:nvPr/>
        </p:nvSpPr>
        <p:spPr>
          <a:xfrm>
            <a:off x="1661160" y="1463040"/>
            <a:ext cx="8880328" cy="4832092"/>
          </a:xfrm>
          <a:prstGeom prst="rect">
            <a:avLst/>
          </a:prstGeom>
          <a:solidFill>
            <a:schemeClr val="bg1"/>
          </a:solidFill>
        </p:spPr>
        <p:txBody>
          <a:bodyPr wrap="square" rtlCol="0">
            <a:spAutoFit/>
          </a:bodyPr>
          <a:lstStyle/>
          <a:p>
            <a:pPr marL="171450" indent="-171450" algn="l">
              <a:buFont typeface="Arial" panose="020B0604020202020204" pitchFamily="34" charset="0"/>
              <a:buChar char="•"/>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Plans for data management and sharing of the products of research. Proposals must include a supplementary document of no more than two pages labeled "Data Management Plan". This supplementary document should describe how the proposal will conform to NSF policy on the dissemination and sharing of research results (see </a:t>
            </a:r>
            <a:r>
              <a:rPr lang="en-US" sz="1600" u="sng" dirty="0">
                <a:solidFill>
                  <a:srgbClr val="0070C0"/>
                </a:solidFill>
                <a:latin typeface="Verdana" panose="020B0604030504040204" pitchFamily="34" charset="0"/>
                <a:ea typeface="Verdana" panose="020B0604030504040204" pitchFamily="34" charset="0"/>
                <a:cs typeface="Verdana" panose="020B0604030504040204" pitchFamily="34" charset="0"/>
              </a:rPr>
              <a:t>AAG Chapter VI.D.4</a:t>
            </a: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 and may include:</a:t>
            </a:r>
            <a:b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br>
            <a:endPar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688975" lvl="1" indent="-231775" algn="l">
              <a:spcAft>
                <a:spcPts val="600"/>
              </a:spcAft>
              <a:buFont typeface="+mj-lt"/>
              <a:buAutoNum type="arabicPeriod"/>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the types of data, samples, physical collections, software, curriculum materials, and other materials to be produced in the course of the project;</a:t>
            </a:r>
          </a:p>
          <a:p>
            <a:pPr marL="688975" lvl="1" indent="-231775" algn="l">
              <a:spcAft>
                <a:spcPts val="600"/>
              </a:spcAft>
              <a:buFont typeface="+mj-lt"/>
              <a:buAutoNum type="arabicPeriod"/>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the standards to be used for data and metadata format and content (where existing standards are absent or deemed inadequate, this should be documented along with any proposed solutions or remedies);</a:t>
            </a:r>
          </a:p>
          <a:p>
            <a:pPr marL="688975" lvl="1" indent="-231775" algn="l">
              <a:spcAft>
                <a:spcPts val="600"/>
              </a:spcAft>
              <a:buFont typeface="+mj-lt"/>
              <a:buAutoNum type="arabicPeriod"/>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policies for access and sharing including provisions for appropriate protection of privacy, confidentiality, security, intellectual property, or other rights or requirements;</a:t>
            </a:r>
          </a:p>
          <a:p>
            <a:pPr marL="688975" lvl="1" indent="-231775" algn="l">
              <a:spcAft>
                <a:spcPts val="600"/>
              </a:spcAft>
              <a:buFont typeface="+mj-lt"/>
              <a:buAutoNum type="arabicPeriod"/>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policies and provisions for re-use, re-distribution, and the production of derivatives; and</a:t>
            </a:r>
          </a:p>
          <a:p>
            <a:pPr marL="688975" lvl="1" indent="-231775" algn="l">
              <a:spcAft>
                <a:spcPts val="600"/>
              </a:spcAft>
              <a:buFont typeface="+mj-lt"/>
              <a:buAutoNum type="arabicPeriod"/>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plans for archiving data, samples, and other research products, and for preservation of access to them.</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1661160" y="1463040"/>
            <a:ext cx="8880328" cy="4832092"/>
          </a:xfrm>
          <a:prstGeom prst="rect">
            <a:avLst/>
          </a:prstGeom>
          <a:solidFill>
            <a:schemeClr val="bg1"/>
          </a:solidFill>
        </p:spPr>
        <p:txBody>
          <a:bodyPr wrap="square" rtlCol="0">
            <a:spAutoFit/>
          </a:bodyPr>
          <a:lstStyle/>
          <a:p>
            <a:pPr marL="171450" indent="-171450" algn="l">
              <a:buFont typeface="Arial" panose="020B0604020202020204" pitchFamily="34" charset="0"/>
              <a:buChar char="•"/>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Plans for data management and sharing of the products of research</a:t>
            </a:r>
            <a:r>
              <a:rPr lang="en-US" sz="1600" dirty="0">
                <a:solidFill>
                  <a:schemeClr val="accent2">
                    <a:lumMod val="50000"/>
                  </a:schemeClr>
                </a:solidFill>
                <a:effectLst>
                  <a:glow rad="101600">
                    <a:srgbClr val="FFFF00">
                      <a:alpha val="60000"/>
                    </a:srgbClr>
                  </a:glow>
                </a:effectLst>
                <a:latin typeface="Verdana" panose="020B0604030504040204" pitchFamily="34" charset="0"/>
                <a:ea typeface="Verdana" panose="020B0604030504040204" pitchFamily="34" charset="0"/>
                <a:cs typeface="Verdana" panose="020B0604030504040204" pitchFamily="34" charset="0"/>
              </a:rPr>
              <a:t>. Proposals must include a supplementary document of no more than two pages labeled "Data Management Plan".</a:t>
            </a: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 This supplementary document should describe how the proposal will conform to NSF policy on the dissemination and sharing of research results (see </a:t>
            </a:r>
            <a:r>
              <a:rPr lang="en-US" sz="1600" u="sng" dirty="0">
                <a:solidFill>
                  <a:srgbClr val="0070C0"/>
                </a:solidFill>
                <a:latin typeface="Verdana" panose="020B0604030504040204" pitchFamily="34" charset="0"/>
                <a:ea typeface="Verdana" panose="020B0604030504040204" pitchFamily="34" charset="0"/>
                <a:cs typeface="Verdana" panose="020B0604030504040204" pitchFamily="34" charset="0"/>
              </a:rPr>
              <a:t>AAG Chapter VI.D.4</a:t>
            </a: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 and may include:</a:t>
            </a:r>
            <a:b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br>
            <a:endPar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688975" lvl="1" indent="-231775" algn="l">
              <a:spcAft>
                <a:spcPts val="600"/>
              </a:spcAft>
              <a:buFont typeface="+mj-lt"/>
              <a:buAutoNum type="arabicPeriod"/>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the types of data, samples, physical collections, software, curriculum materials, and other materials to be produced in the course of the project;</a:t>
            </a:r>
          </a:p>
          <a:p>
            <a:pPr marL="688975" lvl="1" indent="-231775" algn="l">
              <a:spcAft>
                <a:spcPts val="600"/>
              </a:spcAft>
              <a:buFont typeface="+mj-lt"/>
              <a:buAutoNum type="arabicPeriod"/>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the standards to be used for data and metadata format and content (where existing standards are absent or deemed inadequate, this should be documented along with any proposed solutions or remedies);</a:t>
            </a:r>
          </a:p>
          <a:p>
            <a:pPr marL="688975" lvl="1" indent="-231775" algn="l">
              <a:spcAft>
                <a:spcPts val="600"/>
              </a:spcAft>
              <a:buFont typeface="+mj-lt"/>
              <a:buAutoNum type="arabicPeriod"/>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policies for access and sharing including provisions for appropriate protection of privacy, confidentiality, security, intellectual property, or other rights or requirements;</a:t>
            </a:r>
          </a:p>
          <a:p>
            <a:pPr marL="688975" lvl="1" indent="-231775" algn="l">
              <a:spcAft>
                <a:spcPts val="600"/>
              </a:spcAft>
              <a:buFont typeface="+mj-lt"/>
              <a:buAutoNum type="arabicPeriod"/>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policies and provisions for re-use, re-distribution, and the production of derivatives; and</a:t>
            </a:r>
          </a:p>
          <a:p>
            <a:pPr marL="688975" lvl="1" indent="-231775" algn="l">
              <a:spcAft>
                <a:spcPts val="600"/>
              </a:spcAft>
              <a:buFont typeface="+mj-lt"/>
              <a:buAutoNum type="arabicPeriod"/>
            </a:pPr>
            <a:r>
              <a:rPr lang="en-US" sz="1600" dirty="0">
                <a:solidFill>
                  <a:schemeClr val="accent2">
                    <a:lumMod val="50000"/>
                  </a:schemeClr>
                </a:solidFill>
                <a:latin typeface="Verdana" panose="020B0604030504040204" pitchFamily="34" charset="0"/>
                <a:ea typeface="Verdana" panose="020B0604030504040204" pitchFamily="34" charset="0"/>
                <a:cs typeface="Verdana" panose="020B0604030504040204" pitchFamily="34" charset="0"/>
              </a:rPr>
              <a:t>plans for archiving data, samples, and other research products, and for preservation of access to them.</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690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38361" y="254303"/>
            <a:ext cx="7456015" cy="461665"/>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a:ln/>
                <a:solidFill>
                  <a:schemeClr val="accent3"/>
                </a:solidFill>
                <a:latin typeface="Calibri" panose="020F0502020204030204" pitchFamily="34" charset="0"/>
              </a:rPr>
              <a:t>International: Singapore Statement on Research Integrity</a:t>
            </a:r>
          </a:p>
        </p:txBody>
      </p:sp>
      <p:pic>
        <p:nvPicPr>
          <p:cNvPr id="3"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4501" y="1"/>
            <a:ext cx="1828800" cy="1362075"/>
          </a:xfrm>
          <a:prstGeom prst="rect">
            <a:avLst/>
          </a:prstGeom>
          <a:noFill/>
          <a:ln w="9525">
            <a:noFill/>
            <a:miter lim="800000"/>
            <a:headEnd/>
            <a:tailEnd/>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67" y="1166907"/>
            <a:ext cx="7649806" cy="5577840"/>
          </a:xfrm>
          <a:prstGeom prst="rect">
            <a:avLst/>
          </a:prstGeom>
        </p:spPr>
      </p:pic>
    </p:spTree>
    <p:extLst>
      <p:ext uri="{BB962C8B-B14F-4D97-AF65-F5344CB8AC3E}">
        <p14:creationId xmlns:p14="http://schemas.microsoft.com/office/powerpoint/2010/main" val="3246828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38361" y="254303"/>
            <a:ext cx="7456015" cy="461665"/>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a:ln/>
                <a:solidFill>
                  <a:schemeClr val="accent3"/>
                </a:solidFill>
                <a:latin typeface="Calibri" panose="020F0502020204030204" pitchFamily="34" charset="0"/>
              </a:rPr>
              <a:t>International: Singapore Statement on Research Integrity</a:t>
            </a:r>
          </a:p>
        </p:txBody>
      </p:sp>
      <p:pic>
        <p:nvPicPr>
          <p:cNvPr id="3" name="Picture 8" descr="LogoPollenHRC.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4501" y="1"/>
            <a:ext cx="1828800" cy="1362075"/>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556" y="1178217"/>
            <a:ext cx="7649805" cy="5577840"/>
          </a:xfrm>
          <a:prstGeom prst="rect">
            <a:avLst/>
          </a:prstGeom>
        </p:spPr>
      </p:pic>
      <p:sp>
        <p:nvSpPr>
          <p:cNvPr id="6" name="Rounded Rectangle 5"/>
          <p:cNvSpPr/>
          <p:nvPr/>
        </p:nvSpPr>
        <p:spPr bwMode="auto">
          <a:xfrm>
            <a:off x="2723950" y="4774131"/>
            <a:ext cx="4533499" cy="298383"/>
          </a:xfrm>
          <a:prstGeom prst="roundRect">
            <a:avLst/>
          </a:prstGeom>
          <a:noFill/>
          <a:ln w="444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pSp>
        <p:nvGrpSpPr>
          <p:cNvPr id="10" name="Group 9"/>
          <p:cNvGrpSpPr/>
          <p:nvPr/>
        </p:nvGrpSpPr>
        <p:grpSpPr>
          <a:xfrm>
            <a:off x="439386" y="4152113"/>
            <a:ext cx="10984676" cy="1668692"/>
            <a:chOff x="439386" y="3921106"/>
            <a:chExt cx="10984676" cy="1668692"/>
          </a:xfrm>
          <a:effectLst>
            <a:outerShdw blurRad="76200" dist="38100" dir="2700000" algn="tl" rotWithShape="0">
              <a:prstClr val="black">
                <a:alpha val="40000"/>
              </a:prstClr>
            </a:outerShdw>
          </a:effectLst>
        </p:grpSpPr>
        <p:sp>
          <p:nvSpPr>
            <p:cNvPr id="8" name="Rounded Rectangle 7"/>
            <p:cNvSpPr/>
            <p:nvPr/>
          </p:nvSpPr>
          <p:spPr bwMode="auto">
            <a:xfrm>
              <a:off x="439386" y="3921106"/>
              <a:ext cx="10984676" cy="1668692"/>
            </a:xfrm>
            <a:prstGeom prst="roundRect">
              <a:avLst/>
            </a:prstGeom>
            <a:solidFill>
              <a:schemeClr val="bg1"/>
            </a:solidFill>
            <a:ln w="412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 name="TextBox 8"/>
            <p:cNvSpPr txBox="1"/>
            <p:nvPr/>
          </p:nvSpPr>
          <p:spPr>
            <a:xfrm>
              <a:off x="748144" y="4081633"/>
              <a:ext cx="10379034" cy="1384995"/>
            </a:xfrm>
            <a:prstGeom prst="rect">
              <a:avLst/>
            </a:prstGeom>
            <a:noFill/>
          </p:spPr>
          <p:txBody>
            <a:bodyPr wrap="square" rtlCol="0">
              <a:spAutoFit/>
            </a:bodyPr>
            <a:lstStyle/>
            <a:p>
              <a:pPr algn="l"/>
              <a:r>
                <a:rPr lang="en-US" sz="2800" b="1" i="1" dirty="0">
                  <a:solidFill>
                    <a:srgbClr val="FF0000"/>
                  </a:solidFill>
                </a:rPr>
                <a:t>5. Research Findings:</a:t>
              </a:r>
              <a:r>
                <a:rPr lang="en-US" sz="2800" b="1" dirty="0"/>
                <a:t> Researchers should share data and findings openly and promptly, as soon as they have had an opportunity to establish priority and ownership claims.</a:t>
              </a:r>
              <a:endParaRPr lang="en-US" sz="2800" dirty="0"/>
            </a:p>
          </p:txBody>
        </p:sp>
      </p:grpSp>
    </p:spTree>
    <p:extLst>
      <p:ext uri="{BB962C8B-B14F-4D97-AF65-F5344CB8AC3E}">
        <p14:creationId xmlns:p14="http://schemas.microsoft.com/office/powerpoint/2010/main" val="96704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3426776" y="209004"/>
            <a:ext cx="5338449" cy="646331"/>
          </a:xfrm>
          <a:prstGeom prst="rect">
            <a:avLst/>
          </a:prstGeom>
          <a:noFill/>
          <a:ln w="9525" algn="ctr">
            <a:noFill/>
            <a:miter lim="800000"/>
            <a:headEnd/>
            <a:tailEnd/>
          </a:ln>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l"/>
            <a:r>
              <a:rPr lang="en-US" sz="3600" b="1" dirty="0">
                <a:ln/>
                <a:solidFill>
                  <a:schemeClr val="accent3"/>
                </a:solidFill>
                <a:latin typeface="Calibri" panose="020F0502020204030204" pitchFamily="34" charset="0"/>
              </a:rPr>
              <a:t>Neotoma Design Concepts </a:t>
            </a:r>
          </a:p>
        </p:txBody>
      </p:sp>
      <p:pic>
        <p:nvPicPr>
          <p:cNvPr id="9219" name="Picture 8" descr="LogoPollenHRC.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198" y="1"/>
            <a:ext cx="1828800" cy="1362075"/>
          </a:xfrm>
          <a:prstGeom prst="rect">
            <a:avLst/>
          </a:prstGeom>
          <a:noFill/>
          <a:ln w="9525">
            <a:noFill/>
            <a:miter lim="800000"/>
            <a:headEnd/>
            <a:tailEnd/>
          </a:ln>
        </p:spPr>
      </p:pic>
      <p:sp>
        <p:nvSpPr>
          <p:cNvPr id="5" name="TextBox 4"/>
          <p:cNvSpPr txBox="1">
            <a:spLocks noChangeArrowheads="1"/>
          </p:cNvSpPr>
          <p:nvPr/>
        </p:nvSpPr>
        <p:spPr bwMode="auto">
          <a:xfrm>
            <a:off x="426719" y="1240028"/>
            <a:ext cx="11321143" cy="5416868"/>
          </a:xfrm>
          <a:prstGeom prst="rect">
            <a:avLst/>
          </a:prstGeom>
          <a:noFill/>
          <a:ln w="9525">
            <a:noFill/>
            <a:miter lim="800000"/>
            <a:headEnd/>
            <a:tailEnd/>
          </a:ln>
        </p:spPr>
        <p:txBody>
          <a:bodyPr wrap="square">
            <a:spAutoFit/>
          </a:bodyPr>
          <a:lstStyle/>
          <a:p>
            <a:pPr marL="273050" indent="-273050" algn="l">
              <a:spcAft>
                <a:spcPts val="1200"/>
              </a:spcAft>
              <a:buFont typeface="Arial" charset="0"/>
              <a:buChar char="•"/>
            </a:pPr>
            <a:r>
              <a:rPr lang="en-US" sz="2200" dirty="0">
                <a:solidFill>
                  <a:srgbClr val="FFCC66"/>
                </a:solidFill>
                <a:latin typeface="Calibri" panose="020F0502020204030204" pitchFamily="34" charset="0"/>
              </a:rPr>
              <a:t>Partnership between domain scientists and information technology specialists; wherein the science is driving the IT.</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Neotoma offers database infrastructure to specialists in various taxonomic groups, who will not need to develop or even necessarily understand the core information technology, but who can learn to input, update, and extract data through a user-friendly interface and to have control over disciplinary taxonomic issues. </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Neotoma can accommodate virtually any type of fossil data</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Neotoma is a centralized database with virtual </a:t>
            </a:r>
            <a:r>
              <a:rPr lang="en-US" sz="2200" i="1" dirty="0">
                <a:solidFill>
                  <a:srgbClr val="FFCC66"/>
                </a:solidFill>
                <a:latin typeface="Calibri" panose="020F0502020204030204" pitchFamily="34" charset="0"/>
              </a:rPr>
              <a:t>constituent </a:t>
            </a:r>
            <a:r>
              <a:rPr lang="en-US" sz="2200" dirty="0">
                <a:solidFill>
                  <a:srgbClr val="FFCC66"/>
                </a:solidFill>
                <a:latin typeface="Calibri" panose="020F0502020204030204" pitchFamily="34" charset="0"/>
              </a:rPr>
              <a:t>databases</a:t>
            </a:r>
            <a:r>
              <a:rPr lang="en-US" sz="2200" i="1" dirty="0">
                <a:solidFill>
                  <a:srgbClr val="FFCC66"/>
                </a:solidFill>
                <a:latin typeface="Calibri" panose="020F0502020204030204" pitchFamily="34" charset="0"/>
              </a:rPr>
              <a:t> (</a:t>
            </a:r>
            <a:r>
              <a:rPr lang="en-US" sz="2200" dirty="0">
                <a:solidFill>
                  <a:srgbClr val="FFCC66"/>
                </a:solidFill>
                <a:latin typeface="Calibri" panose="020F0502020204030204" pitchFamily="34" charset="0"/>
              </a:rPr>
              <a:t>e.g.  North American Pollen Database, FAUNMAP) </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Constituent database cooperatives may develop individualized websites to frontend the database if they so desire</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Capability for “data stewards” to remotely input and update data</a:t>
            </a:r>
          </a:p>
          <a:p>
            <a:pPr marL="273050" indent="-273050" algn="l">
              <a:spcAft>
                <a:spcPts val="1200"/>
              </a:spcAft>
              <a:buFont typeface="Arial" charset="0"/>
              <a:buChar char="•"/>
            </a:pPr>
            <a:r>
              <a:rPr lang="en-US" sz="2200" dirty="0">
                <a:solidFill>
                  <a:srgbClr val="FFCC66"/>
                </a:solidFill>
                <a:latin typeface="Calibri" panose="020F0502020204030204" pitchFamily="34" charset="0"/>
              </a:rPr>
              <a:t>Access to the data by anyone with an Internet connection</a:t>
            </a:r>
            <a:endParaRPr lang="en-US" sz="2000" dirty="0">
              <a:solidFill>
                <a:srgbClr val="FFCC66"/>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rctx="PPT">
                                        <p:cTn id="10" dur="indefinite"/>
                                        <p:tgtEl>
                                          <p:spTgt spid="5">
                                            <p:txEl>
                                              <p:pRg st="0" end="0"/>
                                            </p:txEl>
                                          </p:spTgt>
                                        </p:tgtEl>
                                        <p:attrNameLst>
                                          <p:attrName>style.opacity</p:attrName>
                                        </p:attrNameLst>
                                      </p:cBhvr>
                                      <p:to>
                                        <p:strVal val="0.5"/>
                                      </p:to>
                                    </p:set>
                                    <p:animEffect filter="image" prLst="opacity: 0.5">
                                      <p:cBhvr rctx="IE">
                                        <p:cTn id="11" dur="indefinite"/>
                                        <p:tgtEl>
                                          <p:spTgt spid="5">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5">
                                            <p:txEl>
                                              <p:pRg st="1" end="1"/>
                                            </p:txEl>
                                          </p:spTgt>
                                        </p:tgtEl>
                                        <p:attrNameLst>
                                          <p:attrName>style.opacity</p:attrName>
                                        </p:attrNameLst>
                                      </p:cBhvr>
                                      <p:to>
                                        <p:strVal val="0.5"/>
                                      </p:to>
                                    </p:set>
                                    <p:animEffect filter="image" prLst="opacity: 0.5">
                                      <p:cBhvr rctx="IE">
                                        <p:cTn id="18" dur="indefinite"/>
                                        <p:tgtEl>
                                          <p:spTgt spid="5">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5">
                                            <p:txEl>
                                              <p:pRg st="2" end="2"/>
                                            </p:txEl>
                                          </p:spTgt>
                                        </p:tgtEl>
                                        <p:attrNameLst>
                                          <p:attrName>style.opacity</p:attrName>
                                        </p:attrNameLst>
                                      </p:cBhvr>
                                      <p:to>
                                        <p:strVal val="0.5"/>
                                      </p:to>
                                    </p:set>
                                    <p:animEffect filter="image" prLst="opacity: 0.5">
                                      <p:cBhvr rctx="IE">
                                        <p:cTn id="25" dur="indefinite"/>
                                        <p:tgtEl>
                                          <p:spTgt spid="5">
                                            <p:txEl>
                                              <p:pRg st="2" end="2"/>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5">
                                            <p:txEl>
                                              <p:pRg st="3" end="3"/>
                                            </p:txEl>
                                          </p:spTgt>
                                        </p:tgtEl>
                                        <p:attrNameLst>
                                          <p:attrName>style.opacity</p:attrName>
                                        </p:attrNameLst>
                                      </p:cBhvr>
                                      <p:to>
                                        <p:strVal val="0.5"/>
                                      </p:to>
                                    </p:set>
                                    <p:animEffect filter="image" prLst="opacity: 0.5">
                                      <p:cBhvr rctx="IE">
                                        <p:cTn id="32" dur="indefinite"/>
                                        <p:tgtEl>
                                          <p:spTgt spid="5">
                                            <p:txEl>
                                              <p:pRg st="3" end="3"/>
                                            </p:txEl>
                                          </p:spTgt>
                                        </p:tgtEl>
                                      </p:cBhvr>
                                    </p:animEffect>
                                  </p:childTnLst>
                                </p:cTn>
                              </p:par>
                              <p:par>
                                <p:cTn id="33" presetID="1" presetClass="entr" presetSubtype="0" fill="hold"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nodeType="clickEffect">
                                  <p:stCondLst>
                                    <p:cond delay="0"/>
                                  </p:stCondLst>
                                  <p:childTnLst>
                                    <p:set>
                                      <p:cBhvr rctx="PPT">
                                        <p:cTn id="38" dur="indefinite"/>
                                        <p:tgtEl>
                                          <p:spTgt spid="5">
                                            <p:txEl>
                                              <p:pRg st="4" end="4"/>
                                            </p:txEl>
                                          </p:spTgt>
                                        </p:tgtEl>
                                        <p:attrNameLst>
                                          <p:attrName>style.opacity</p:attrName>
                                        </p:attrNameLst>
                                      </p:cBhvr>
                                      <p:to>
                                        <p:strVal val="0.5"/>
                                      </p:to>
                                    </p:set>
                                    <p:animEffect filter="image" prLst="opacity: 0.5">
                                      <p:cBhvr rctx="IE">
                                        <p:cTn id="39" dur="indefinite"/>
                                        <p:tgtEl>
                                          <p:spTgt spid="5">
                                            <p:txEl>
                                              <p:pRg st="4" end="4"/>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mph" presetSubtype="0" nodeType="clickEffect">
                                  <p:stCondLst>
                                    <p:cond delay="0"/>
                                  </p:stCondLst>
                                  <p:childTnLst>
                                    <p:set>
                                      <p:cBhvr rctx="PPT">
                                        <p:cTn id="45" dur="indefinite"/>
                                        <p:tgtEl>
                                          <p:spTgt spid="5">
                                            <p:txEl>
                                              <p:pRg st="5" end="5"/>
                                            </p:txEl>
                                          </p:spTgt>
                                        </p:tgtEl>
                                        <p:attrNameLst>
                                          <p:attrName>style.opacity</p:attrName>
                                        </p:attrNameLst>
                                      </p:cBhvr>
                                      <p:to>
                                        <p:strVal val="0.5"/>
                                      </p:to>
                                    </p:set>
                                    <p:animEffect filter="image" prLst="opacity: 0.5">
                                      <p:cBhvr rctx="IE">
                                        <p:cTn id="46" dur="indefinite"/>
                                        <p:tgtEl>
                                          <p:spTgt spid="5">
                                            <p:txEl>
                                              <p:pRg st="5" end="5"/>
                                            </p:txEl>
                                          </p:spTgt>
                                        </p:tgtEl>
                                      </p:cBhvr>
                                    </p:animEffect>
                                  </p:childTnLst>
                                </p:cTn>
                              </p:par>
                              <p:par>
                                <p:cTn id="47" presetID="1" presetClass="entr" presetSubtype="0" fill="hold" nodeType="with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15408</TotalTime>
  <Words>1740</Words>
  <Application>Microsoft Office PowerPoint</Application>
  <PresentationFormat>Widescreen</PresentationFormat>
  <Paragraphs>156</Paragraphs>
  <Slides>34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Times New Roman</vt:lpstr>
      <vt:lpstr>Verdana</vt:lpstr>
      <vt:lpstr>Calibri</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Fire on the Northern Plains, USA, and its Response to Holocene Drought-Cycles</dc:title>
  <dc:creator>Eric</dc:creator>
  <cp:lastModifiedBy>Eric Grimm</cp:lastModifiedBy>
  <cp:revision>634</cp:revision>
  <dcterms:modified xsi:type="dcterms:W3CDTF">2016-06-22T16:47:50Z</dcterms:modified>
</cp:coreProperties>
</file>